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9" r:id="rId3"/>
    <p:sldId id="257" r:id="rId4"/>
    <p:sldId id="261" r:id="rId5"/>
    <p:sldId id="260" r:id="rId6"/>
    <p:sldId id="262" r:id="rId7"/>
    <p:sldId id="264" r:id="rId8"/>
    <p:sldId id="283" r:id="rId9"/>
    <p:sldId id="284" r:id="rId10"/>
    <p:sldId id="286" r:id="rId11"/>
    <p:sldId id="294" r:id="rId12"/>
    <p:sldId id="266" r:id="rId13"/>
    <p:sldId id="279" r:id="rId14"/>
    <p:sldId id="268" r:id="rId15"/>
    <p:sldId id="281" r:id="rId16"/>
    <p:sldId id="282" r:id="rId17"/>
    <p:sldId id="285" r:id="rId18"/>
    <p:sldId id="269" r:id="rId19"/>
    <p:sldId id="280" r:id="rId20"/>
    <p:sldId id="303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4" r:id="rId30"/>
    <p:sldId id="278" r:id="rId31"/>
    <p:sldId id="287" r:id="rId32"/>
    <p:sldId id="288" r:id="rId33"/>
    <p:sldId id="270" r:id="rId34"/>
    <p:sldId id="271" r:id="rId35"/>
    <p:sldId id="267" r:id="rId36"/>
    <p:sldId id="272" r:id="rId37"/>
    <p:sldId id="273" r:id="rId38"/>
    <p:sldId id="274" r:id="rId39"/>
    <p:sldId id="275" r:id="rId40"/>
    <p:sldId id="277" r:id="rId41"/>
    <p:sldId id="276" r:id="rId42"/>
    <p:sldId id="265" r:id="rId43"/>
    <p:sldId id="258" r:id="rId44"/>
    <p:sldId id="29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45" autoAdjust="0"/>
  </p:normalViewPr>
  <p:slideViewPr>
    <p:cSldViewPr snapToGrid="0" snapToObjects="1">
      <p:cViewPr>
        <p:scale>
          <a:sx n="94" d="100"/>
          <a:sy n="94" d="100"/>
        </p:scale>
        <p:origin x="-1520" y="-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BDD23-A63E-EE41-B4C5-24D9C7EBD396}" type="datetimeFigureOut">
              <a:rPr kumimoji="1" lang="zh-TW" altLang="en-US" smtClean="0"/>
              <a:t>18/1/8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937BE-312D-5649-BC1C-848B19201CE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828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75D4F-BCA8-7D44-984F-157BB64F3642}" type="datetimeFigureOut">
              <a:rPr kumimoji="1" lang="zh-TW" altLang="en-US" smtClean="0"/>
              <a:t>18/1/8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B45A9-FE6B-1D42-AFA3-B5568FE28E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9177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王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287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旭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115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旭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3419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立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440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高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753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神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1505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神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9411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神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1400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家</a:t>
            </a:r>
            <a:r>
              <a:rPr kumimoji="1" lang="en-US" altLang="zh-TW" dirty="0" smtClean="0"/>
              <a:t>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3677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高</a:t>
            </a:r>
            <a:r>
              <a:rPr kumimoji="1" lang="en-US" altLang="zh-TW" dirty="0" smtClean="0"/>
              <a:t>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6099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高</a:t>
            </a:r>
            <a:r>
              <a:rPr kumimoji="1" lang="en-US" altLang="zh-TW" dirty="0" smtClean="0"/>
              <a:t>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668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王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5761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家</a:t>
            </a:r>
            <a:r>
              <a:rPr kumimoji="1" lang="en-US" altLang="zh-TW" dirty="0" smtClean="0"/>
              <a:t>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3702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神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6068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神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0846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）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神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7910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神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0830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家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3654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家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50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家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23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家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8796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立</a:t>
            </a:r>
            <a:r>
              <a:rPr kumimoji="1" lang="en-US" altLang="zh-TW" dirty="0" smtClean="0"/>
              <a:t>)</a:t>
            </a:r>
            <a:endParaRPr kumimoji="1" lang="en-US" altLang="zh-TW" dirty="0" smtClean="0"/>
          </a:p>
          <a:p>
            <a:r>
              <a:rPr kumimoji="1" lang="en-US" altLang="zh-TW" dirty="0" smtClean="0"/>
              <a:t>Android Studio</a:t>
            </a:r>
            <a:r>
              <a:rPr kumimoji="1" lang="zh-TW" altLang="en-US" dirty="0" smtClean="0"/>
              <a:t>名稱不能取太長</a:t>
            </a:r>
            <a:endParaRPr kumimoji="1" lang="en-US" altLang="zh-TW" dirty="0" smtClean="0"/>
          </a:p>
          <a:p>
            <a:r>
              <a:rPr kumimoji="1" lang="zh-TW" altLang="en-US" dirty="0" smtClean="0"/>
              <a:t>系館有蟑螂</a:t>
            </a:r>
            <a:r>
              <a:rPr kumimoji="1" lang="en-US" altLang="zh-TW" dirty="0" smtClean="0"/>
              <a:t> </a:t>
            </a:r>
          </a:p>
          <a:p>
            <a:r>
              <a:rPr kumimoji="1" lang="zh-TW" altLang="en-US" dirty="0" smtClean="0"/>
              <a:t>解決方式：旭恩</a:t>
            </a:r>
            <a:endParaRPr kumimoji="1" lang="en-US" altLang="zh-TW" dirty="0" smtClean="0"/>
          </a:p>
          <a:p>
            <a:r>
              <a:rPr kumimoji="1" lang="zh-TW" altLang="en-US" dirty="0" smtClean="0"/>
              <a:t>吹捧老師神預測</a:t>
            </a:r>
            <a:r>
              <a:rPr kumimoji="1" lang="en-US" altLang="zh-TW" dirty="0" smtClean="0"/>
              <a:t> </a:t>
            </a:r>
            <a:r>
              <a:rPr kumimoji="1" lang="en-US" altLang="zh-TW" dirty="0" smtClean="0"/>
              <a:t>GPS</a:t>
            </a:r>
            <a:r>
              <a:rPr kumimoji="1" lang="zh-TW" altLang="en-US" dirty="0" smtClean="0"/>
              <a:t>果然會飄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老師好厲害</a:t>
            </a:r>
            <a:r>
              <a:rPr kumimoji="1" lang="en-US" altLang="zh-TW" dirty="0" smtClean="0"/>
              <a:t> </a:t>
            </a:r>
          </a:p>
          <a:p>
            <a:r>
              <a:rPr kumimoji="1" lang="zh-TW" altLang="en-US" dirty="0" smtClean="0"/>
              <a:t>解決方式：用網路存取位置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去戶外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08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王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8636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smtClean="0"/>
              <a:t>王</a:t>
            </a:r>
            <a:r>
              <a:rPr kumimoji="1" lang="en-US" altLang="zh-TW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5107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（</a:t>
            </a:r>
            <a:r>
              <a:rPr kumimoji="1" lang="zh-TW" altLang="en-US" dirty="0" smtClean="0"/>
              <a:t>立</a:t>
            </a:r>
            <a:r>
              <a:rPr kumimoji="1" lang="zh-TW" altLang="en-US" dirty="0" smtClean="0"/>
              <a:t>）</a:t>
            </a:r>
            <a:endParaRPr kumimoji="1" lang="en-US" altLang="zh-TW" dirty="0" smtClean="0"/>
          </a:p>
          <a:p>
            <a:r>
              <a:rPr kumimoji="1" lang="zh-TW" altLang="en-US" dirty="0" smtClean="0"/>
              <a:t>冷水澡洗不夠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導致瀚磊久病不癒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542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王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en-US" altLang="zh-TW" sz="1200" dirty="0" smtClean="0"/>
          </a:p>
          <a:p>
            <a:r>
              <a:rPr kumimoji="1" lang="zh-TW" altLang="en-US" sz="1200" dirty="0" smtClean="0"/>
              <a:t>沒</a:t>
            </a:r>
            <a:r>
              <a:rPr kumimoji="1" lang="en-US" altLang="zh-TW" sz="1200" dirty="0" smtClean="0"/>
              <a:t>server</a:t>
            </a:r>
            <a:r>
              <a:rPr kumimoji="1" lang="zh-TW" altLang="en-US" sz="1200" dirty="0" smtClean="0"/>
              <a:t>端，</a:t>
            </a:r>
            <a:r>
              <a:rPr kumimoji="1" lang="en-US" altLang="zh-TW" sz="1200" dirty="0" smtClean="0"/>
              <a:t>geo-handler</a:t>
            </a:r>
            <a:r>
              <a:rPr kumimoji="1" lang="zh-TW" altLang="en-US" sz="1200" dirty="0" smtClean="0"/>
              <a:t>很難寫。</a:t>
            </a:r>
            <a:endParaRPr kumimoji="1"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2865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王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8514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(</a:t>
            </a:r>
            <a:r>
              <a:rPr kumimoji="1" lang="zh-TW" altLang="en-US" dirty="0" smtClean="0"/>
              <a:t>家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422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旭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2117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旭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r>
              <a:rPr kumimoji="1" lang="en-US" altLang="zh-TW" dirty="0" err="1" smtClean="0"/>
              <a:t>Zulip</a:t>
            </a:r>
            <a:r>
              <a:rPr kumimoji="1" lang="zh-TW" altLang="en-US" dirty="0" smtClean="0"/>
              <a:t>用到的工具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2254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旭</a:t>
            </a:r>
            <a:r>
              <a:rPr kumimoji="1" lang="en-US" altLang="zh-TW" dirty="0" smtClean="0"/>
              <a:t>)</a:t>
            </a:r>
            <a:endParaRPr kumimoji="1" lang="zh-TW" altLang="en-US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B45A9-FE6B-1D42-AFA3-B5568FE28E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467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x-none" smtClean="0"/>
              <a:t>按一下以編輯母片標題樣式</a:t>
            </a:r>
            <a:endParaRPr kumimoji="0" lang="en-US"/>
          </a:p>
        </p:txBody>
      </p:sp>
      <p:sp>
        <p:nvSpPr>
          <p:cNvPr id="9" name="子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x-none" smtClean="0"/>
              <a:t>按一下以編輯母片子標題樣式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B6E5BDBA-9BC3-C84E-897A-0FB2447F9A06}" type="datetime1">
              <a:rPr lang="zh-TW" altLang="en-US" smtClean="0"/>
              <a:t>18/1/8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x-none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x-none" smtClean="0"/>
              <a:t>按一下以編輯母片文字樣式</a:t>
            </a:r>
          </a:p>
          <a:p>
            <a:pPr lvl="1" eaLnBrk="1" latinLnBrk="0" hangingPunct="1"/>
            <a:r>
              <a:rPr lang="zh-TW" altLang="x-none" smtClean="0"/>
              <a:t>第二層</a:t>
            </a:r>
          </a:p>
          <a:p>
            <a:pPr lvl="2" eaLnBrk="1" latinLnBrk="0" hangingPunct="1"/>
            <a:r>
              <a:rPr lang="zh-TW" altLang="x-none" smtClean="0"/>
              <a:t>第三層</a:t>
            </a:r>
          </a:p>
          <a:p>
            <a:pPr lvl="3" eaLnBrk="1" latinLnBrk="0" hangingPunct="1"/>
            <a:r>
              <a:rPr lang="zh-TW" altLang="x-none" smtClean="0"/>
              <a:t>第四層</a:t>
            </a:r>
          </a:p>
          <a:p>
            <a:pPr lvl="4" eaLnBrk="1" latinLnBrk="0" hangingPunct="1"/>
            <a:r>
              <a:rPr lang="zh-TW" altLang="x-none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6CB2C30-1D8C-7744-B136-F71F6791FF0A}" type="datetime1">
              <a:rPr lang="zh-TW" altLang="en-US" smtClean="0"/>
              <a:t>18/1/8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x-none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x-none" smtClean="0"/>
              <a:t>按一下以編輯母片文字樣式</a:t>
            </a:r>
          </a:p>
          <a:p>
            <a:pPr lvl="1" eaLnBrk="1" latinLnBrk="0" hangingPunct="1"/>
            <a:r>
              <a:rPr lang="zh-TW" altLang="x-none" smtClean="0"/>
              <a:t>第二層</a:t>
            </a:r>
          </a:p>
          <a:p>
            <a:pPr lvl="2" eaLnBrk="1" latinLnBrk="0" hangingPunct="1"/>
            <a:r>
              <a:rPr lang="zh-TW" altLang="x-none" smtClean="0"/>
              <a:t>第三層</a:t>
            </a:r>
          </a:p>
          <a:p>
            <a:pPr lvl="3" eaLnBrk="1" latinLnBrk="0" hangingPunct="1"/>
            <a:r>
              <a:rPr lang="zh-TW" altLang="x-none" smtClean="0"/>
              <a:t>第四層</a:t>
            </a:r>
          </a:p>
          <a:p>
            <a:pPr lvl="4" eaLnBrk="1" latinLnBrk="0" hangingPunct="1"/>
            <a:r>
              <a:rPr lang="zh-TW" altLang="x-none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5647DE29-A632-674D-BA2B-88DD08F90C5C}" type="datetime1">
              <a:rPr lang="zh-TW" altLang="en-US" smtClean="0"/>
              <a:t>18/1/8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x-none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03B22E9-BD84-D84F-9410-9B8C4FD29431}" type="datetime1">
              <a:rPr lang="zh-TW" altLang="en-US" smtClean="0"/>
              <a:t>18/1/8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x-none" smtClean="0"/>
              <a:t>按一下以編輯母片文字樣式</a:t>
            </a:r>
          </a:p>
          <a:p>
            <a:pPr lvl="1" eaLnBrk="1" latinLnBrk="0" hangingPunct="1"/>
            <a:r>
              <a:rPr lang="zh-TW" altLang="x-none" smtClean="0"/>
              <a:t>第二層</a:t>
            </a:r>
          </a:p>
          <a:p>
            <a:pPr lvl="2" eaLnBrk="1" latinLnBrk="0" hangingPunct="1"/>
            <a:r>
              <a:rPr lang="zh-TW" altLang="x-none" smtClean="0"/>
              <a:t>第三層</a:t>
            </a:r>
          </a:p>
          <a:p>
            <a:pPr lvl="3" eaLnBrk="1" latinLnBrk="0" hangingPunct="1"/>
            <a:r>
              <a:rPr lang="zh-TW" altLang="x-none" smtClean="0"/>
              <a:t>第四層</a:t>
            </a:r>
          </a:p>
          <a:p>
            <a:pPr lvl="4" eaLnBrk="1" latinLnBrk="0" hangingPunct="1"/>
            <a:r>
              <a:rPr lang="zh-TW" altLang="x-none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x-none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x-none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B10B426-B10E-0049-AE1C-F2367A9199D8}" type="datetime1">
              <a:rPr lang="zh-TW" altLang="en-US" smtClean="0"/>
              <a:t>18/1/8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x-none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x-none" smtClean="0"/>
              <a:t>按一下以編輯母片文字樣式</a:t>
            </a:r>
          </a:p>
          <a:p>
            <a:pPr lvl="1" eaLnBrk="1" latinLnBrk="0" hangingPunct="1"/>
            <a:r>
              <a:rPr lang="zh-TW" altLang="x-none" smtClean="0"/>
              <a:t>第二層</a:t>
            </a:r>
          </a:p>
          <a:p>
            <a:pPr lvl="2" eaLnBrk="1" latinLnBrk="0" hangingPunct="1"/>
            <a:r>
              <a:rPr lang="zh-TW" altLang="x-none" smtClean="0"/>
              <a:t>第三層</a:t>
            </a:r>
          </a:p>
          <a:p>
            <a:pPr lvl="3" eaLnBrk="1" latinLnBrk="0" hangingPunct="1"/>
            <a:r>
              <a:rPr lang="zh-TW" altLang="x-none" smtClean="0"/>
              <a:t>第四層</a:t>
            </a:r>
          </a:p>
          <a:p>
            <a:pPr lvl="4" eaLnBrk="1" latinLnBrk="0" hangingPunct="1"/>
            <a:r>
              <a:rPr lang="zh-TW" altLang="x-none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x-none" smtClean="0"/>
              <a:t>按一下以編輯母片文字樣式</a:t>
            </a:r>
          </a:p>
          <a:p>
            <a:pPr lvl="1" eaLnBrk="1" latinLnBrk="0" hangingPunct="1"/>
            <a:r>
              <a:rPr lang="zh-TW" altLang="x-none" smtClean="0"/>
              <a:t>第二層</a:t>
            </a:r>
          </a:p>
          <a:p>
            <a:pPr lvl="2" eaLnBrk="1" latinLnBrk="0" hangingPunct="1"/>
            <a:r>
              <a:rPr lang="zh-TW" altLang="x-none" smtClean="0"/>
              <a:t>第三層</a:t>
            </a:r>
          </a:p>
          <a:p>
            <a:pPr lvl="3" eaLnBrk="1" latinLnBrk="0" hangingPunct="1"/>
            <a:r>
              <a:rPr lang="zh-TW" altLang="x-none" smtClean="0"/>
              <a:t>第四層</a:t>
            </a:r>
          </a:p>
          <a:p>
            <a:pPr lvl="4" eaLnBrk="1" latinLnBrk="0" hangingPunct="1"/>
            <a:r>
              <a:rPr lang="zh-TW" altLang="x-none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86D05596-3629-5045-A3C9-1F43A4F58B4D}" type="datetime1">
              <a:rPr lang="zh-TW" altLang="en-US" smtClean="0"/>
              <a:t>18/1/8</a:t>
            </a:fld>
            <a:endParaRPr 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x-none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x-none" smtClean="0"/>
              <a:t>按一下以編輯母片文字樣式</a:t>
            </a:r>
          </a:p>
          <a:p>
            <a:pPr lvl="1" eaLnBrk="1" latinLnBrk="0" hangingPunct="1"/>
            <a:r>
              <a:rPr lang="zh-TW" altLang="x-none" smtClean="0"/>
              <a:t>第二層</a:t>
            </a:r>
          </a:p>
          <a:p>
            <a:pPr lvl="2" eaLnBrk="1" latinLnBrk="0" hangingPunct="1"/>
            <a:r>
              <a:rPr lang="zh-TW" altLang="x-none" smtClean="0"/>
              <a:t>第三層</a:t>
            </a:r>
          </a:p>
          <a:p>
            <a:pPr lvl="3" eaLnBrk="1" latinLnBrk="0" hangingPunct="1"/>
            <a:r>
              <a:rPr lang="zh-TW" altLang="x-none" smtClean="0"/>
              <a:t>第四層</a:t>
            </a:r>
          </a:p>
          <a:p>
            <a:pPr lvl="4" eaLnBrk="1" latinLnBrk="0" hangingPunct="1"/>
            <a:r>
              <a:rPr lang="zh-TW" altLang="x-none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x-none" smtClean="0"/>
              <a:t>按一下以編輯母片文字樣式</a:t>
            </a:r>
          </a:p>
          <a:p>
            <a:pPr lvl="1" eaLnBrk="1" latinLnBrk="0" hangingPunct="1"/>
            <a:r>
              <a:rPr lang="zh-TW" altLang="x-none" smtClean="0"/>
              <a:t>第二層</a:t>
            </a:r>
          </a:p>
          <a:p>
            <a:pPr lvl="2" eaLnBrk="1" latinLnBrk="0" hangingPunct="1"/>
            <a:r>
              <a:rPr lang="zh-TW" altLang="x-none" smtClean="0"/>
              <a:t>第三層</a:t>
            </a:r>
          </a:p>
          <a:p>
            <a:pPr lvl="3" eaLnBrk="1" latinLnBrk="0" hangingPunct="1"/>
            <a:r>
              <a:rPr lang="zh-TW" altLang="x-none" smtClean="0"/>
              <a:t>第四層</a:t>
            </a:r>
          </a:p>
          <a:p>
            <a:pPr lvl="4" eaLnBrk="1" latinLnBrk="0" hangingPunct="1"/>
            <a:r>
              <a:rPr lang="zh-TW" altLang="x-none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60B7404E-2F22-C14A-BD0D-0CA77AC72F25}" type="datetime1">
              <a:rPr lang="zh-TW" altLang="en-US" smtClean="0"/>
              <a:t>18/1/8</a:t>
            </a:fld>
            <a:endParaRPr 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x-none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x-none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x-none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02AC6A0-8A56-AD43-BFB8-D1B69A1912DF}" type="datetime1">
              <a:rPr lang="zh-TW" altLang="en-US" smtClean="0"/>
              <a:t>18/1/8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CCA646A-81E6-D544-9C23-465A2E69AF8B}" type="datetime1">
              <a:rPr lang="zh-TW" altLang="en-US" smtClean="0"/>
              <a:t>18/1/8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x-none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4073157-0496-974E-8524-8F09829F2189}" type="datetime1">
              <a:rPr lang="zh-TW" altLang="en-US" smtClean="0"/>
              <a:t>18/1/8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x-none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x-none" smtClean="0"/>
              <a:t>按一下以編輯母片文字樣式</a:t>
            </a:r>
          </a:p>
          <a:p>
            <a:pPr lvl="1" eaLnBrk="1" latinLnBrk="0" hangingPunct="1"/>
            <a:r>
              <a:rPr lang="zh-TW" altLang="x-none" smtClean="0"/>
              <a:t>第二層</a:t>
            </a:r>
          </a:p>
          <a:p>
            <a:pPr lvl="2" eaLnBrk="1" latinLnBrk="0" hangingPunct="1"/>
            <a:r>
              <a:rPr lang="zh-TW" altLang="x-none" smtClean="0"/>
              <a:t>第三層</a:t>
            </a:r>
          </a:p>
          <a:p>
            <a:pPr lvl="3" eaLnBrk="1" latinLnBrk="0" hangingPunct="1"/>
            <a:r>
              <a:rPr lang="zh-TW" altLang="x-none" smtClean="0"/>
              <a:t>第四層</a:t>
            </a:r>
          </a:p>
          <a:p>
            <a:pPr lvl="4" eaLnBrk="1" latinLnBrk="0" hangingPunct="1"/>
            <a:r>
              <a:rPr lang="zh-TW" altLang="x-none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x-none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x-none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DC7AC76A-E3E7-484D-ADA0-49213E5B38CF}" type="datetime1">
              <a:rPr lang="zh-TW" altLang="en-US" smtClean="0"/>
              <a:t>18/1/8</a:t>
            </a:fld>
            <a:endParaRPr 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 hasCustomPrompt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x-none" dirty="0" smtClean="0"/>
              <a:t>將圖片拖曳至</a:t>
            </a:r>
            <a:r>
              <a:rPr kumimoji="0" lang="zh-TW" altLang="en-US" dirty="0" smtClean="0"/>
              <a:t>痣</a:t>
            </a:r>
            <a:r>
              <a:rPr kumimoji="0" lang="zh-TW" altLang="x-none" dirty="0" smtClean="0"/>
              <a:t>配置區或按一下圖示以新增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x-none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x-none" smtClean="0"/>
              <a:t>按一下以編輯母片文字樣式</a:t>
            </a:r>
          </a:p>
          <a:p>
            <a:pPr lvl="1" eaLnBrk="1" latinLnBrk="0" hangingPunct="1"/>
            <a:r>
              <a:rPr kumimoji="0" lang="zh-TW" altLang="x-none" smtClean="0"/>
              <a:t>第二層</a:t>
            </a:r>
          </a:p>
          <a:p>
            <a:pPr lvl="2" eaLnBrk="1" latinLnBrk="0" hangingPunct="1"/>
            <a:r>
              <a:rPr kumimoji="0" lang="zh-TW" altLang="x-none" smtClean="0"/>
              <a:t>第三層</a:t>
            </a:r>
          </a:p>
          <a:p>
            <a:pPr lvl="3" eaLnBrk="1" latinLnBrk="0" hangingPunct="1"/>
            <a:r>
              <a:rPr kumimoji="0" lang="zh-TW" altLang="x-none" smtClean="0"/>
              <a:t>第四層</a:t>
            </a:r>
          </a:p>
          <a:p>
            <a:pPr lvl="4" eaLnBrk="1" latinLnBrk="0" hangingPunct="1"/>
            <a:r>
              <a:rPr kumimoji="0" lang="zh-TW" altLang="x-none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05A5BE08-75A4-0346-B33A-1422A4CF48B8}" type="datetime1">
              <a:rPr lang="zh-TW" altLang="en-US" smtClean="0"/>
              <a:t>18/1/8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Software Engineering</a:t>
            </a:r>
            <a:br>
              <a:rPr kumimoji="1" lang="en-US" altLang="zh-TW" dirty="0" smtClean="0"/>
            </a:br>
            <a:r>
              <a:rPr kumimoji="1" lang="en-US" altLang="zh-TW" dirty="0" smtClean="0"/>
              <a:t>GROUP 3</a:t>
            </a:r>
            <a:br>
              <a:rPr kumimoji="1" lang="en-US" altLang="zh-TW" dirty="0" smtClean="0"/>
            </a:br>
            <a:r>
              <a:rPr kumimoji="1" lang="en-US" altLang="zh-TW" dirty="0" smtClean="0"/>
              <a:t>Shake and chat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2362199" y="6226820"/>
            <a:ext cx="7046373" cy="685800"/>
          </a:xfrm>
        </p:spPr>
        <p:txBody>
          <a:bodyPr>
            <a:normAutofit fontScale="85000" lnSpcReduction="20000"/>
          </a:bodyPr>
          <a:lstStyle/>
          <a:p>
            <a:r>
              <a:rPr kumimoji="1" lang="zh-TW" altLang="en-US" sz="2400" dirty="0" smtClean="0"/>
              <a:t>王瀚磊</a:t>
            </a:r>
            <a:r>
              <a:rPr kumimoji="1" lang="en-US" altLang="zh-TW" sz="2400" dirty="0" smtClean="0"/>
              <a:t> </a:t>
            </a:r>
            <a:r>
              <a:rPr kumimoji="1" lang="zh-TW" altLang="en-US" sz="2400" dirty="0" smtClean="0"/>
              <a:t>綦家志</a:t>
            </a:r>
            <a:r>
              <a:rPr kumimoji="1" lang="en-US" altLang="zh-TW" sz="2400" dirty="0" smtClean="0"/>
              <a:t> </a:t>
            </a:r>
            <a:r>
              <a:rPr kumimoji="1" lang="zh-TW" altLang="en-US" sz="2400" dirty="0" smtClean="0"/>
              <a:t>李旭恩</a:t>
            </a:r>
            <a:r>
              <a:rPr kumimoji="1" lang="en-US" altLang="zh-TW" sz="2400" dirty="0" smtClean="0"/>
              <a:t> </a:t>
            </a:r>
            <a:r>
              <a:rPr kumimoji="1" lang="zh-TW" altLang="en-US" sz="2400" dirty="0" smtClean="0"/>
              <a:t>王本奕</a:t>
            </a:r>
            <a:r>
              <a:rPr kumimoji="1" lang="en-US" altLang="zh-TW" sz="2400" dirty="0" smtClean="0"/>
              <a:t> </a:t>
            </a:r>
            <a:r>
              <a:rPr kumimoji="1" lang="zh-TW" altLang="en-US" sz="2400" dirty="0" smtClean="0"/>
              <a:t>高睦修</a:t>
            </a:r>
            <a:r>
              <a:rPr kumimoji="1" lang="en-US" altLang="zh-TW" sz="2400" dirty="0" smtClean="0"/>
              <a:t> </a:t>
            </a:r>
            <a:r>
              <a:rPr kumimoji="1" lang="zh-TW" altLang="en-US" sz="2400" dirty="0" smtClean="0"/>
              <a:t>陳</a:t>
            </a:r>
            <a:r>
              <a:rPr kumimoji="1" lang="zh-TW" altLang="en-US" sz="2400" dirty="0"/>
              <a:t>立</a:t>
            </a:r>
            <a:r>
              <a:rPr kumimoji="1" lang="zh-TW" altLang="en-US" sz="2400" dirty="0" smtClean="0"/>
              <a:t>誠</a:t>
            </a:r>
          </a:p>
          <a:p>
            <a:r>
              <a:rPr kumimoji="1" lang="zh-TW" altLang="en-US" sz="2400" dirty="0" smtClean="0"/>
              <a:t>指導教授</a:t>
            </a:r>
            <a:r>
              <a:rPr kumimoji="1" lang="zh-TW" altLang="en-US" sz="2400" dirty="0" smtClean="0"/>
              <a:t>：李允中</a:t>
            </a:r>
            <a:r>
              <a:rPr kumimoji="1" lang="en-US" altLang="zh-TW" sz="2400" dirty="0" smtClean="0"/>
              <a:t> </a:t>
            </a:r>
            <a:r>
              <a:rPr kumimoji="1" lang="zh-TW" altLang="en-US" sz="2400" dirty="0" smtClean="0"/>
              <a:t>教授</a:t>
            </a:r>
            <a:endParaRPr kumimoji="1" lang="zh-TW" altLang="en-US" sz="2400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</a:t>
            </a:fld>
            <a:endParaRPr kumimoji="0" lang="en-US" dirty="0">
              <a:solidFill>
                <a:schemeClr val="tx2"/>
              </a:solidFill>
            </a:endParaRPr>
          </a:p>
        </p:txBody>
      </p:sp>
      <p:pic>
        <p:nvPicPr>
          <p:cNvPr id="5" name="圖片 4" descr="https://scontent-hkg3-1.xx.fbcdn.net/v/t34.0-12/26754415_1720975647924552_906453498_n.png?oh=070bdaf74ce62fbb5cc595d39c51fa78&amp;oe=5A5565A4"/>
          <p:cNvPicPr/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68" y="269128"/>
            <a:ext cx="3323863" cy="486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zulip.jpeg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7" y="523357"/>
            <a:ext cx="3381023" cy="3381023"/>
          </a:xfrm>
          <a:prstGeom prst="rect">
            <a:avLst/>
          </a:prstGeom>
        </p:spPr>
      </p:pic>
      <p:pic>
        <p:nvPicPr>
          <p:cNvPr id="7" name="圖片 6" descr="emblem_1.png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2" y="4038600"/>
            <a:ext cx="1883727" cy="18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0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開發流程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前期：</a:t>
            </a:r>
            <a:r>
              <a:rPr kumimoji="1" lang="en-US" altLang="zh-TW" dirty="0" smtClean="0"/>
              <a:t>Waterfall</a:t>
            </a:r>
          </a:p>
          <a:p>
            <a:pPr lvl="1"/>
            <a:r>
              <a:rPr kumimoji="1" lang="zh-TW" altLang="en-US" dirty="0" smtClean="0"/>
              <a:t>需求穩定</a:t>
            </a:r>
            <a:endParaRPr kumimoji="1" lang="en-US" altLang="zh-TW" dirty="0" smtClean="0"/>
          </a:p>
        </p:txBody>
      </p:sp>
      <p:pic>
        <p:nvPicPr>
          <p:cNvPr id="5" name="圖片 4" descr="螢幕快照 2018-01-08 下午7.15.5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90"/>
          <a:stretch/>
        </p:blipFill>
        <p:spPr>
          <a:xfrm>
            <a:off x="4008088" y="4458290"/>
            <a:ext cx="4595816" cy="194146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75648" y="4115977"/>
            <a:ext cx="420698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tx1"/>
                </a:solidFill>
              </a:rPr>
              <a:t>Software Design Description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 descr="螢幕快照 2018-01-08 下午7.15.5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205"/>
          <a:stretch/>
        </p:blipFill>
        <p:spPr>
          <a:xfrm>
            <a:off x="3998351" y="1698475"/>
            <a:ext cx="4595816" cy="241750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075648" y="1085188"/>
            <a:ext cx="4206982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tx1"/>
                </a:solidFill>
              </a:rPr>
              <a:t>Work Breakdown Structure</a:t>
            </a:r>
          </a:p>
          <a:p>
            <a:r>
              <a:rPr kumimoji="1" lang="en-US" altLang="zh-TW" dirty="0" smtClean="0">
                <a:solidFill>
                  <a:schemeClr val="tx1"/>
                </a:solidFill>
              </a:rPr>
              <a:t>Project Estimation Plan</a:t>
            </a:r>
          </a:p>
        </p:txBody>
      </p:sp>
    </p:spTree>
    <p:extLst>
      <p:ext uri="{BB962C8B-B14F-4D97-AF65-F5344CB8AC3E}">
        <p14:creationId xmlns:p14="http://schemas.microsoft.com/office/powerpoint/2010/main" val="128545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開發流程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後期</a:t>
            </a:r>
            <a:r>
              <a:rPr kumimoji="1" lang="zh-TW" altLang="en-US" dirty="0"/>
              <a:t>：</a:t>
            </a:r>
            <a:r>
              <a:rPr kumimoji="1" lang="en-US" altLang="zh-TW" dirty="0"/>
              <a:t>Extreme programming</a:t>
            </a:r>
          </a:p>
          <a:p>
            <a:endParaRPr kumimoji="1" lang="zh-TW" altLang="en-US" dirty="0"/>
          </a:p>
        </p:txBody>
      </p:sp>
      <p:pic>
        <p:nvPicPr>
          <p:cNvPr id="8" name="圖片 7" descr="螢幕快照 2018-01-08 下午7.23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7" y="2600990"/>
            <a:ext cx="8512331" cy="3495010"/>
          </a:xfrm>
          <a:prstGeom prst="rect">
            <a:avLst/>
          </a:prstGeom>
        </p:spPr>
      </p:pic>
      <p:pic>
        <p:nvPicPr>
          <p:cNvPr id="9" name="圖片 8" descr="TimeWizard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79" y="4877100"/>
            <a:ext cx="1172265" cy="170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1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Process Diagram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12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7" name="圖片 6" descr="螢幕快照 2018-01-07 下午4.42.17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78" y="1447800"/>
            <a:ext cx="4473222" cy="5489863"/>
          </a:xfrm>
          <a:prstGeom prst="rect">
            <a:avLst/>
          </a:prstGeom>
        </p:spPr>
      </p:pic>
      <p:pic>
        <p:nvPicPr>
          <p:cNvPr id="5" name="圖片 4" descr="https://scontent-hkg3-1.xx.fbcdn.net/v/t34.0-12/26754415_1720975647924552_906453498_n.png?oh=070bdaf74ce62fbb5cc595d39c51fa78&amp;oe=5A5565A4"/>
          <p:cNvPicPr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33" y="2129636"/>
            <a:ext cx="2250485" cy="374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 descr="https://scontent-hkg3-1.xx.fbcdn.net/v/t34.0-12/26694626_1720990307923086_928356222_n.png?oh=97fd1c5df8adfd0dcf76c1ff26f8460a&amp;oe=5A55BE5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23" y="2129636"/>
            <a:ext cx="2109150" cy="3749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41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System Architecture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13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4" name="圖片 3" descr="sys_arc01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48" y="1057080"/>
            <a:ext cx="5983839" cy="58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8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Front-end Class Diagram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14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5" name="圖片 4" descr="front_end_201801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820"/>
            <a:ext cx="9144000" cy="53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1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Front-end Class </a:t>
            </a:r>
            <a:r>
              <a:rPr kumimoji="1" lang="en-US" altLang="zh-TW" dirty="0" smtClean="0"/>
              <a:t>Diagram(left)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15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5" name="圖片 4" descr="lef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99" y="1061985"/>
            <a:ext cx="8377215" cy="58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8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16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5" name="圖片 4" descr="rig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3" y="986228"/>
            <a:ext cx="8740077" cy="59000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Front-end Class </a:t>
            </a:r>
            <a:r>
              <a:rPr kumimoji="1" lang="en-US" altLang="zh-TW" dirty="0" smtClean="0"/>
              <a:t>Diagram(right)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75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Back-end Class Diagram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17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4" name="圖片 3" descr="backend01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628" y="1374549"/>
            <a:ext cx="9144000" cy="50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Sequence Diagram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Shake</a:t>
            </a:r>
            <a:endParaRPr kumimoji="1" lang="zh-TW" altLang="en-US" dirty="0"/>
          </a:p>
        </p:txBody>
      </p:sp>
      <p:pic>
        <p:nvPicPr>
          <p:cNvPr id="6" name="圖片 5" descr="shak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870"/>
            <a:ext cx="9321800" cy="39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Sequence Diagram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Bonus and score</a:t>
            </a:r>
            <a:endParaRPr kumimoji="1" lang="zh-TW" altLang="en-US" dirty="0"/>
          </a:p>
        </p:txBody>
      </p:sp>
      <p:pic>
        <p:nvPicPr>
          <p:cNvPr id="5" name="圖片 4" descr="Bonus_and_sc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8" y="1967381"/>
            <a:ext cx="7747000" cy="517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40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開會時間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74738949"/>
              </p:ext>
            </p:extLst>
          </p:nvPr>
        </p:nvGraphicFramePr>
        <p:xfrm>
          <a:off x="612775" y="1600200"/>
          <a:ext cx="7798912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  <a:gridCol w="354496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一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二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三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四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五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TW" altLang="en-US" dirty="0" smtClean="0"/>
                        <a:t>六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早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中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晚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早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中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早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中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早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中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早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中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早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中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早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中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晚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>
                          <a:solidFill>
                            <a:schemeClr val="tx1"/>
                          </a:solidFill>
                        </a:rPr>
                        <a:t>王瀚磊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Ｏ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/>
                        <a:t>綦家志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Ｏ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/>
                        <a:t>陳立誠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Ｏ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/>
                        <a:t>李旭恩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Ｏ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/>
                        <a:t>王本奕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Ｏ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/>
                        <a:t>高睦修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Ｏ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34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Sequence Diagram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Backend</a:t>
            </a:r>
            <a:endParaRPr kumimoji="1" lang="zh-TW" altLang="en-US" dirty="0"/>
          </a:p>
        </p:txBody>
      </p:sp>
      <p:pic>
        <p:nvPicPr>
          <p:cNvPr id="5" name="圖片 4" descr="backendSequenceDiagr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4538"/>
            <a:ext cx="9144000" cy="370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8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Front-End Test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Case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21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93665254"/>
              </p:ext>
            </p:extLst>
          </p:nvPr>
        </p:nvGraphicFramePr>
        <p:xfrm>
          <a:off x="2" y="1600198"/>
          <a:ext cx="9143998" cy="5257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783"/>
                <a:gridCol w="1641880"/>
                <a:gridCol w="2602173"/>
                <a:gridCol w="833874"/>
                <a:gridCol w="1469389"/>
                <a:gridCol w="1014899"/>
              </a:tblGrid>
              <a:tr h="6185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Description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Unit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Integration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Deploy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85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001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001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Update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state/date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after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login.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85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002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002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Detect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shake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in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multi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times.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278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003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002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Send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location/mail/time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stamp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to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server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each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5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seconds.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X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278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004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002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Each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time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stamp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is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fixed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as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the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first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time’s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current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time.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X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92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005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002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Get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current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location.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X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85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006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002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Parse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nearby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list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from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server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(UTF-8).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-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X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85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007</a:t>
                      </a:r>
                      <a:r>
                        <a:rPr lang="en-US" sz="2000" b="1" kern="100" dirty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 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003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Show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the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nearby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user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via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list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view.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95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Front-End Test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Case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22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8377607"/>
              </p:ext>
            </p:extLst>
          </p:nvPr>
        </p:nvGraphicFramePr>
        <p:xfrm>
          <a:off x="2" y="1600200"/>
          <a:ext cx="9143998" cy="491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783"/>
                <a:gridCol w="1431310"/>
                <a:gridCol w="2812743"/>
                <a:gridCol w="833874"/>
                <a:gridCol w="1469389"/>
                <a:gridCol w="1014899"/>
              </a:tblGrid>
              <a:tr h="427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Description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Unit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Integration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Deploy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7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008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003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Long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click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to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show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the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score/comment.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11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009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004,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005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Click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to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return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chosen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person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in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err="1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ZulipActivity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for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chatting.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40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010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008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Click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to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ask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for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bonus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information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from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server.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-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11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011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008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If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first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time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receive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bonus,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score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the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stranger.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-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X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54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012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009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Let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the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user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to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edit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score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and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comment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after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getting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first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time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bonus.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-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1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013</a:t>
                      </a:r>
                      <a:r>
                        <a:rPr lang="en-US" sz="2000" b="1" kern="100" dirty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 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009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Send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score</a:t>
                      </a:r>
                      <a:r>
                        <a:rPr kumimoji="0" lang="zh-TW" altLang="en-US" sz="2000" kern="100" baseline="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comment</a:t>
                      </a:r>
                      <a:r>
                        <a:rPr kumimoji="0" lang="zh-TW" altLang="en-US" sz="2000" kern="100" baseline="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stranger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mail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to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server.</a:t>
                      </a:r>
                      <a:endParaRPr kumimoji="0" lang="zh-TW" alt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40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Front-End Test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Case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23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49248284"/>
              </p:ext>
            </p:extLst>
          </p:nvPr>
        </p:nvGraphicFramePr>
        <p:xfrm>
          <a:off x="2" y="1600198"/>
          <a:ext cx="9147376" cy="4921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783"/>
                <a:gridCol w="1308190"/>
                <a:gridCol w="3082168"/>
                <a:gridCol w="824210"/>
                <a:gridCol w="1364675"/>
                <a:gridCol w="986350"/>
              </a:tblGrid>
              <a:tr h="6185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Description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Unit</a:t>
                      </a:r>
                      <a:endParaRPr lang="zh-TW" altLang="en-US" sz="2000" b="1" kern="100" dirty="0" smtClean="0"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Integration</a:t>
                      </a:r>
                      <a:endParaRPr lang="zh-TW" altLang="en-US" sz="2000" b="1" kern="100" dirty="0" smtClean="0">
                        <a:effectLst/>
                        <a:latin typeface="Times New Roman"/>
                        <a:ea typeface="標楷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Deploy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856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014</a:t>
                      </a:r>
                      <a:endParaRPr lang="zh-TW" altLang="en-US" b="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010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err="1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MapActivity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receive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nearby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list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from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err="1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ShakeActivity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intent.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856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b="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015</a:t>
                      </a:r>
                      <a:endParaRPr kumimoji="0" lang="zh-TW" altLang="en-US" sz="2000" b="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010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Show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the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current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location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when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clicking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‘where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am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I’.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X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856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b="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016</a:t>
                      </a:r>
                      <a:endParaRPr kumimoji="0" lang="zh-TW" altLang="en-US" sz="2000" b="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010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Show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all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the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nearby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person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marker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on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the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map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in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the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same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time.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X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2784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b="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017</a:t>
                      </a:r>
                      <a:endParaRPr kumimoji="0" lang="zh-TW" altLang="en-US" sz="2000" b="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010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Return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chosen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person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to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err="1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ShakeActivity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.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2784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b="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018</a:t>
                      </a:r>
                      <a:endParaRPr kumimoji="0" lang="zh-TW" altLang="en-US" sz="2000" b="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005,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010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Return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chosen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person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to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 </a:t>
                      </a:r>
                      <a:r>
                        <a:rPr kumimoji="0" lang="en-US" altLang="zh-TW" sz="2000" kern="100" dirty="0" err="1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ZulipActivity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for</a:t>
                      </a:r>
                      <a:r>
                        <a:rPr kumimoji="0" lang="zh-TW" altLang="en-US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chatting.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92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Front-End Test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Case Result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24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9" name="內容版面配置區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80867816"/>
              </p:ext>
            </p:extLst>
          </p:nvPr>
        </p:nvGraphicFramePr>
        <p:xfrm>
          <a:off x="940297" y="2910383"/>
          <a:ext cx="7498102" cy="247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914"/>
                <a:gridCol w="1393347"/>
                <a:gridCol w="2424943"/>
                <a:gridCol w="1898898"/>
              </a:tblGrid>
              <a:tr h="6185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Pass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Total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Accuracy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856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Unit</a:t>
                      </a:r>
                      <a:r>
                        <a:rPr kumimoji="0" lang="zh-TW" altLang="en-US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kumimoji="0" lang="zh-TW" altLang="en-US" sz="2000" b="1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13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14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92.85%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856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Integration</a:t>
                      </a:r>
                      <a:r>
                        <a:rPr kumimoji="0" lang="zh-TW" altLang="en-US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kumimoji="0" lang="zh-TW" altLang="en-US" sz="2000" b="1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15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18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83.33%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856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Deployment</a:t>
                      </a:r>
                      <a:r>
                        <a:rPr kumimoji="0" lang="zh-TW" altLang="en-US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kumimoji="0" lang="zh-TW" altLang="en-US" sz="2000" b="1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15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18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83.33%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28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Back-End Test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Case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25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49384780"/>
              </p:ext>
            </p:extLst>
          </p:nvPr>
        </p:nvGraphicFramePr>
        <p:xfrm>
          <a:off x="-2" y="1708495"/>
          <a:ext cx="9144002" cy="4942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2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27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208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29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0030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49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04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Description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Unit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Integration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Deploy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001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003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One send a shaken</a:t>
                      </a:r>
                      <a:r>
                        <a:rPr lang="en-US" altLang="zh-TW" sz="16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message but no others </a:t>
                      </a:r>
                      <a:r>
                        <a:rPr lang="en-US" altLang="zh-TW" sz="16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shaken.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altLang="zh-TW" sz="20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altLang="zh-TW" sz="20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9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002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003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Two people send shaken</a:t>
                      </a:r>
                      <a:r>
                        <a:rPr lang="en-US" altLang="zh-TW" sz="16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message sequentially and the distance is near </a:t>
                      </a:r>
                      <a:r>
                        <a:rPr lang="en-US" altLang="zh-TW" sz="16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enough.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9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003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003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Three</a:t>
                      </a:r>
                      <a:r>
                        <a:rPr lang="en-US" altLang="zh-TW" sz="16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people send shaken message sequentially, two of them are near but the other is not.</a:t>
                      </a:r>
                      <a:endParaRPr lang="zh-TW" altLang="zh-TW" sz="16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12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004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003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Three</a:t>
                      </a:r>
                      <a:r>
                        <a:rPr lang="en-US" altLang="zh-TW" sz="16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people send shaken message sequentially, all of them are near </a:t>
                      </a:r>
                      <a:r>
                        <a:rPr lang="en-US" altLang="zh-TW" sz="16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enough</a:t>
                      </a:r>
                      <a:endParaRPr lang="zh-TW" altLang="zh-TW" sz="16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081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005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003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Two </a:t>
                      </a:r>
                      <a:r>
                        <a:rPr lang="en-US" altLang="zh-TW" sz="16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people send shaken message sequentially, they are near enough but the time between messages is too </a:t>
                      </a:r>
                      <a:r>
                        <a:rPr lang="en-US" altLang="zh-TW" sz="16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long.</a:t>
                      </a:r>
                      <a:endParaRPr lang="zh-TW" altLang="zh-TW" sz="16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49592690"/>
                  </a:ext>
                </a:extLst>
              </a:tr>
              <a:tr h="5201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006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003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6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A people send a</a:t>
                      </a:r>
                      <a:r>
                        <a:rPr lang="en-US" altLang="zh-TW" sz="16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met message before send a shaken </a:t>
                      </a:r>
                      <a:r>
                        <a:rPr lang="en-US" altLang="zh-TW" sz="16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message.</a:t>
                      </a:r>
                      <a:endParaRPr lang="zh-TW" sz="16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-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X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41340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873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Back-End Test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Case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26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13332014"/>
              </p:ext>
            </p:extLst>
          </p:nvPr>
        </p:nvGraphicFramePr>
        <p:xfrm>
          <a:off x="-2" y="1893681"/>
          <a:ext cx="9144002" cy="4511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7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1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2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38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93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49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622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Description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Unit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Integration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Deploy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7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006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008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8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One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send a met message but the other don’t</a:t>
                      </a:r>
                      <a:endParaRPr lang="zh-TW" sz="18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altLang="zh-TW" sz="20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altLang="zh-TW" sz="20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03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007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008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8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Two people send met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message but not near enough</a:t>
                      </a:r>
                      <a:endParaRPr lang="zh-TW" sz="18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77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008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008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Two people send met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message and near enough</a:t>
                      </a:r>
                      <a:endParaRPr lang="zh-TW" altLang="zh-TW" sz="18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TW" altLang="zh-TW" sz="18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9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009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008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Two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people that have met before send met 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message.</a:t>
                      </a:r>
                      <a:endParaRPr lang="zh-TW" altLang="zh-TW" sz="18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010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008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Use the exact location to see if the distance is accurate 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enough.</a:t>
                      </a:r>
                      <a:endParaRPr lang="zh-TW" altLang="zh-TW" sz="18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49592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370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Back-End Test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Case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27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98697398"/>
              </p:ext>
            </p:extLst>
          </p:nvPr>
        </p:nvGraphicFramePr>
        <p:xfrm>
          <a:off x="2" y="1516699"/>
          <a:ext cx="9144002" cy="406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7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41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2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38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93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49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622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Case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Description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Unit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Integration</a:t>
                      </a:r>
                      <a:r>
                        <a:rPr lang="zh-TW" altLang="en-US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Deploy</a:t>
                      </a:r>
                      <a:r>
                        <a:rPr lang="zh-TW" altLang="en-US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79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011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009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8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One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send a score and a 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comment.</a:t>
                      </a:r>
                      <a:endParaRPr lang="zh-TW" sz="18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altLang="zh-TW" sz="20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altLang="zh-TW" sz="20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03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012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009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TW" sz="18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One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send a score that is not a valid number</a:t>
                      </a:r>
                      <a:endParaRPr lang="zh-TW" sz="18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X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77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013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009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One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send a comment with 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Chinese.</a:t>
                      </a:r>
                      <a:endParaRPr lang="zh-TW" altLang="zh-TW" sz="18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-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-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X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3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014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009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Two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people send score and comment to the same 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person.</a:t>
                      </a:r>
                      <a:endParaRPr lang="zh-TW" altLang="zh-TW" sz="18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72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015</a:t>
                      </a:r>
                      <a:endParaRPr lang="zh-TW" sz="2000" b="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009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Three people send score and comment to </a:t>
                      </a:r>
                      <a:r>
                        <a:rPr lang="en-US" altLang="zh-TW" sz="1800" kern="100" baseline="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others.</a:t>
                      </a:r>
                      <a:endParaRPr lang="zh-TW" altLang="zh-TW" sz="1800" kern="100" dirty="0" smtClean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V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49592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73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Back-End Test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Case Result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28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9" name="內容版面配置區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8500984"/>
              </p:ext>
            </p:extLst>
          </p:nvPr>
        </p:nvGraphicFramePr>
        <p:xfrm>
          <a:off x="940297" y="2890719"/>
          <a:ext cx="7498102" cy="247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9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33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249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988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185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Pass</a:t>
                      </a:r>
                      <a:r>
                        <a:rPr lang="zh-TW" altLang="en-US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2000" b="1" kern="100" baseline="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Total</a:t>
                      </a:r>
                      <a:r>
                        <a:rPr lang="zh-TW" altLang="en-US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lang="en-US" altLang="zh-TW" sz="2000" kern="100" dirty="0" smtClean="0"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#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Accuracy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56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Unit</a:t>
                      </a:r>
                      <a:r>
                        <a:rPr kumimoji="0" lang="zh-TW" altLang="en-US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kumimoji="0" lang="zh-TW" altLang="en-US" sz="2000" b="1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12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13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92.3%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856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Integration</a:t>
                      </a:r>
                      <a:r>
                        <a:rPr kumimoji="0" lang="zh-TW" altLang="en-US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kumimoji="0" lang="zh-TW" altLang="en-US" sz="2000" b="1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13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14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92.85%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856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Deployment</a:t>
                      </a:r>
                      <a:r>
                        <a:rPr kumimoji="0" lang="zh-TW" altLang="en-US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 </a:t>
                      </a:r>
                      <a:r>
                        <a:rPr kumimoji="0"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Test</a:t>
                      </a:r>
                      <a:endParaRPr kumimoji="0" lang="zh-TW" altLang="en-US" sz="2000" b="1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14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15</a:t>
                      </a:r>
                      <a:endParaRPr kumimoji="0" lang="zh-TW" altLang="en-US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Aft>
                          <a:spcPts val="0"/>
                        </a:spcAft>
                      </a:pPr>
                      <a:r>
                        <a:rPr kumimoji="0"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新細明體"/>
                          <a:cs typeface="Times New Roman"/>
                        </a:rPr>
                        <a:t>93.33%</a:t>
                      </a:r>
                      <a:endParaRPr kumimoji="0" lang="zh-TW" sz="2000" kern="100" dirty="0">
                        <a:solidFill>
                          <a:schemeClr val="dk1"/>
                        </a:solidFill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45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Risk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29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人事異動</a:t>
            </a:r>
            <a:endParaRPr kumimoji="1" lang="en-US" altLang="zh-TW" dirty="0" smtClean="0"/>
          </a:p>
          <a:p>
            <a:r>
              <a:rPr kumimoji="1" lang="zh-TW" altLang="en-US" dirty="0" smtClean="0"/>
              <a:t>開源軟體架設困難</a:t>
            </a:r>
            <a:endParaRPr kumimoji="1" lang="en-US" altLang="zh-TW" dirty="0" smtClean="0"/>
          </a:p>
          <a:p>
            <a:r>
              <a:rPr kumimoji="1" lang="en-US" altLang="zh-TW" dirty="0" smtClean="0"/>
              <a:t>Android Studio </a:t>
            </a:r>
          </a:p>
          <a:p>
            <a:r>
              <a:rPr kumimoji="1" lang="en-US" altLang="zh-TW" dirty="0" smtClean="0"/>
              <a:t>Requirement</a:t>
            </a:r>
            <a:r>
              <a:rPr kumimoji="1" lang="zh-TW" altLang="en-US" dirty="0" smtClean="0"/>
              <a:t>改動</a:t>
            </a:r>
            <a:endParaRPr kumimoji="1" lang="en-US" altLang="zh-TW" dirty="0" smtClean="0"/>
          </a:p>
          <a:p>
            <a:r>
              <a:rPr kumimoji="1" lang="zh-TW" altLang="en-US" dirty="0" smtClean="0"/>
              <a:t>系館衛生</a:t>
            </a:r>
            <a:endParaRPr kumimoji="1" lang="en-US" altLang="zh-TW" dirty="0" smtClean="0"/>
          </a:p>
          <a:p>
            <a:r>
              <a:rPr kumimoji="1" lang="en-US" altLang="zh-TW" dirty="0" smtClean="0"/>
              <a:t>GPS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58303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出席率</a:t>
            </a:r>
            <a:endParaRPr kumimoji="1"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31042378"/>
              </p:ext>
            </p:extLst>
          </p:nvPr>
        </p:nvGraphicFramePr>
        <p:xfrm>
          <a:off x="40966" y="1611237"/>
          <a:ext cx="9089375" cy="510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75"/>
                <a:gridCol w="363575"/>
                <a:gridCol w="363575"/>
                <a:gridCol w="363575"/>
                <a:gridCol w="361869"/>
                <a:gridCol w="365281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  <a:gridCol w="363575"/>
              </a:tblGrid>
              <a:tr h="1031764">
                <a:tc>
                  <a:txBody>
                    <a:bodyPr/>
                    <a:lstStyle/>
                    <a:p>
                      <a:pPr algn="ctr"/>
                      <a:endParaRPr lang="zh-TW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/23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</a:rPr>
                        <a:t>線</a:t>
                      </a:r>
                      <a:endParaRPr lang="zh-TW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/27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10/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10/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</a:rPr>
                        <a:t>線</a:t>
                      </a:r>
                      <a:endParaRPr lang="zh-TW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10/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10/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10/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10/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11/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</a:rPr>
                        <a:t>線</a:t>
                      </a:r>
                      <a:endParaRPr lang="zh-TW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11/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zh-TW" altLang="en-US" sz="1200" b="1" dirty="0" smtClean="0">
                          <a:solidFill>
                            <a:srgbClr val="FFFF00"/>
                          </a:solidFill>
                        </a:rPr>
                        <a:t>益華</a:t>
                      </a:r>
                      <a:endParaRPr lang="zh-TW" altLang="en-US" sz="1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11/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11/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/>
                      <a:r>
                        <a:rPr lang="zh-TW" altLang="en-US" sz="1200" b="1" dirty="0" smtClean="0">
                          <a:solidFill>
                            <a:srgbClr val="FFFF00"/>
                          </a:solidFill>
                        </a:rPr>
                        <a:t>微軟</a:t>
                      </a:r>
                      <a:endParaRPr lang="zh-TW" altLang="en-US" sz="1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11/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11/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zh-TW" altLang="en-US" sz="1200" b="1" dirty="0" smtClean="0">
                          <a:solidFill>
                            <a:srgbClr val="FFFF00"/>
                          </a:solidFill>
                        </a:rPr>
                        <a:t>群暉</a:t>
                      </a:r>
                      <a:endParaRPr lang="zh-TW" altLang="en-US" sz="12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11/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11/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12/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12/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</a:rPr>
                        <a:t>線</a:t>
                      </a:r>
                      <a:endParaRPr lang="zh-TW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12/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</a:rPr>
                        <a:t>線</a:t>
                      </a:r>
                      <a:endParaRPr lang="zh-TW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12/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17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</a:rPr>
                        <a:t>線</a:t>
                      </a:r>
                      <a:endParaRPr lang="zh-TW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12/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</a:rPr>
                        <a:t>29</a:t>
                      </a:r>
                      <a:r>
                        <a:rPr lang="zh-TW" altLang="en-US" sz="1200" b="1" dirty="0" smtClean="0">
                          <a:solidFill>
                            <a:srgbClr val="FF0000"/>
                          </a:solidFill>
                        </a:rPr>
                        <a:t>線</a:t>
                      </a:r>
                      <a:endParaRPr lang="zh-TW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algn="ctr"/>
                      <a:r>
                        <a:rPr lang="en-US" altLang="zh-TW" sz="1200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b="1" dirty="0"/>
                    </a:p>
                  </a:txBody>
                  <a:tcPr/>
                </a:tc>
              </a:tr>
              <a:tr h="648642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/>
                        <a:t>王瀚磊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22/</a:t>
                      </a:r>
                    </a:p>
                    <a:p>
                      <a:pPr algn="ctr"/>
                      <a:r>
                        <a:rPr lang="en-US" altLang="zh-TW" sz="1200" b="1" dirty="0" smtClean="0"/>
                        <a:t>23</a:t>
                      </a:r>
                      <a:endParaRPr lang="zh-TW" altLang="en-US" sz="1200" b="1" dirty="0"/>
                    </a:p>
                  </a:txBody>
                  <a:tcPr/>
                </a:tc>
              </a:tr>
              <a:tr h="648642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/>
                        <a:t>綦家志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22/</a:t>
                      </a:r>
                    </a:p>
                    <a:p>
                      <a:pPr algn="ctr"/>
                      <a:r>
                        <a:rPr lang="en-US" altLang="zh-TW" sz="1200" b="1" dirty="0" smtClean="0"/>
                        <a:t>23</a:t>
                      </a:r>
                      <a:endParaRPr lang="zh-TW" altLang="en-US" sz="1200" b="1" dirty="0"/>
                    </a:p>
                  </a:txBody>
                  <a:tcPr/>
                </a:tc>
              </a:tr>
              <a:tr h="648642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/>
                        <a:t>陳立誠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16/</a:t>
                      </a:r>
                    </a:p>
                    <a:p>
                      <a:pPr algn="ctr"/>
                      <a:r>
                        <a:rPr lang="en-US" altLang="zh-TW" sz="1200" b="1" dirty="0" smtClean="0"/>
                        <a:t>23</a:t>
                      </a:r>
                      <a:endParaRPr lang="zh-TW" altLang="en-US" sz="1200" b="1" dirty="0"/>
                    </a:p>
                  </a:txBody>
                  <a:tcPr/>
                </a:tc>
              </a:tr>
              <a:tr h="648642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/>
                        <a:t>李旭恩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18/</a:t>
                      </a:r>
                    </a:p>
                    <a:p>
                      <a:pPr algn="ctr"/>
                      <a:r>
                        <a:rPr lang="en-US" altLang="zh-TW" sz="1200" b="1" dirty="0" smtClean="0"/>
                        <a:t>23</a:t>
                      </a:r>
                      <a:endParaRPr lang="zh-TW" altLang="en-US" sz="1200" b="1" dirty="0"/>
                    </a:p>
                  </a:txBody>
                  <a:tcPr/>
                </a:tc>
              </a:tr>
              <a:tr h="648642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/>
                        <a:t>王本奕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 smtClean="0"/>
                        <a:t>未加入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19/</a:t>
                      </a:r>
                    </a:p>
                    <a:p>
                      <a:pPr algn="ctr"/>
                      <a:r>
                        <a:rPr lang="en-US" altLang="zh-TW" sz="1200" b="1" dirty="0" smtClean="0"/>
                        <a:t>22</a:t>
                      </a:r>
                      <a:endParaRPr lang="zh-TW" altLang="en-US" sz="1200" b="1" dirty="0"/>
                    </a:p>
                  </a:txBody>
                  <a:tcPr/>
                </a:tc>
              </a:tr>
              <a:tr h="831593"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200" b="1" dirty="0" smtClean="0"/>
                        <a:t>高睦修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/>
                        <a:t>未加入</a:t>
                      </a:r>
                    </a:p>
                    <a:p>
                      <a:pPr algn="ctr"/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X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O</a:t>
                      </a:r>
                      <a:endParaRPr lang="zh-TW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 smtClean="0"/>
                        <a:t>21/</a:t>
                      </a:r>
                    </a:p>
                    <a:p>
                      <a:pPr algn="ctr"/>
                      <a:r>
                        <a:rPr lang="en-US" altLang="zh-TW" sz="1200" b="1" dirty="0" smtClean="0"/>
                        <a:t>22</a:t>
                      </a:r>
                      <a:endParaRPr lang="zh-TW" altLang="en-US" sz="1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39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Demo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040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Discussion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Process improvement</a:t>
            </a:r>
          </a:p>
          <a:p>
            <a:r>
              <a:rPr kumimoji="1" lang="en-US" altLang="zh-TW" dirty="0" smtClean="0"/>
              <a:t>WBS Schedule Delay</a:t>
            </a:r>
          </a:p>
          <a:p>
            <a:r>
              <a:rPr kumimoji="1" lang="x-none" altLang="zh-TW" dirty="0" smtClean="0"/>
              <a:t>Shower</a:t>
            </a:r>
            <a:endParaRPr kumimoji="1" lang="en-US" altLang="zh-TW" dirty="0" smtClean="0"/>
          </a:p>
          <a:p>
            <a:r>
              <a:rPr kumimoji="1" lang="en-US" altLang="zh-TW" dirty="0" smtClean="0"/>
              <a:t>Influence between codes and documents</a:t>
            </a:r>
            <a:endParaRPr kumimoji="1" lang="zh-TW" altLang="en-US" dirty="0"/>
          </a:p>
        </p:txBody>
      </p:sp>
      <p:pic>
        <p:nvPicPr>
          <p:cNvPr id="6" name="圖片 5" descr="show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2" b="15667"/>
          <a:stretch/>
        </p:blipFill>
        <p:spPr>
          <a:xfrm>
            <a:off x="5085254" y="1600200"/>
            <a:ext cx="3464608" cy="17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3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End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32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kumimoji="1" lang="zh-TW" altLang="en-US" sz="3600" dirty="0">
              <a:latin typeface="DIN Alternate Bold"/>
              <a:cs typeface="DIN Alternate Bold"/>
            </a:endParaRPr>
          </a:p>
          <a:p>
            <a:pPr marL="0" indent="0" algn="ctr">
              <a:buNone/>
            </a:pPr>
            <a:endParaRPr kumimoji="1" lang="zh-TW" altLang="en-US" sz="3600" dirty="0" smtClean="0">
              <a:latin typeface="DIN Alternate Bold"/>
              <a:cs typeface="DIN Alternate Bold"/>
            </a:endParaRPr>
          </a:p>
          <a:p>
            <a:pPr marL="0" indent="0" algn="ctr">
              <a:buNone/>
            </a:pPr>
            <a:r>
              <a:rPr kumimoji="1" lang="en-US" altLang="zh-TW" sz="3600" dirty="0" smtClean="0">
                <a:latin typeface="DIN Alternate Bold"/>
                <a:cs typeface="DIN Alternate Bold"/>
              </a:rPr>
              <a:t>Thank You</a:t>
            </a:r>
          </a:p>
          <a:p>
            <a:pPr marL="0" indent="0" algn="ctr">
              <a:buNone/>
            </a:pPr>
            <a:endParaRPr kumimoji="1" lang="en-US" altLang="zh-TW" sz="3600" dirty="0" smtClean="0">
              <a:latin typeface="DIN Alternate Bold"/>
              <a:cs typeface="DIN Alternate Bold"/>
            </a:endParaRPr>
          </a:p>
          <a:p>
            <a:pPr marL="0" indent="0" algn="ctr">
              <a:buNone/>
            </a:pPr>
            <a:r>
              <a:rPr kumimoji="1" lang="en-US" altLang="zh-TW" sz="3600" dirty="0" smtClean="0">
                <a:latin typeface="DIN Alternate Bold"/>
                <a:cs typeface="DIN Alternate Bold"/>
              </a:rPr>
              <a:t>Q &amp; A</a:t>
            </a:r>
            <a:endParaRPr kumimoji="1" lang="zh-TW" altLang="en-US" sz="3600" dirty="0" smtClean="0"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262841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Demonstration(/)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33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serverUI</a:t>
            </a:r>
            <a:endParaRPr kumimoji="1" lang="zh-TW" altLang="en-US" dirty="0"/>
          </a:p>
        </p:txBody>
      </p:sp>
      <p:pic>
        <p:nvPicPr>
          <p:cNvPr id="5" name="圖片 4" descr="serv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55" y="31910"/>
            <a:ext cx="3742419" cy="66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32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Demonstration(/)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loginUI</a:t>
            </a:r>
            <a:endParaRPr kumimoji="1" lang="zh-TW" altLang="en-US" dirty="0"/>
          </a:p>
        </p:txBody>
      </p:sp>
      <p:pic>
        <p:nvPicPr>
          <p:cNvPr id="5" name="圖片 4" descr="log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481" y="163130"/>
            <a:ext cx="3728424" cy="662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2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Goal-driven Use Case Diagram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35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40" y="1541908"/>
            <a:ext cx="7445994" cy="51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8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Demonstration(/)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36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chatUI</a:t>
            </a:r>
            <a:endParaRPr kumimoji="1" lang="zh-TW" altLang="en-US" dirty="0"/>
          </a:p>
        </p:txBody>
      </p:sp>
      <p:pic>
        <p:nvPicPr>
          <p:cNvPr id="5" name="圖片 4" descr="cha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68" y="65470"/>
            <a:ext cx="3788860" cy="673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11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Demonstration(/)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37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shakeUI</a:t>
            </a:r>
            <a:endParaRPr kumimoji="1" lang="zh-TW" altLang="en-US" dirty="0"/>
          </a:p>
        </p:txBody>
      </p:sp>
      <p:pic>
        <p:nvPicPr>
          <p:cNvPr id="5" name="圖片 4" descr="main%20with%20shak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89" y="228599"/>
            <a:ext cx="3698959" cy="6475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01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Demonstration(/)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nearbyListUI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814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Demonstration(/)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39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scoreUI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66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選擇</a:t>
            </a:r>
            <a:r>
              <a:rPr kumimoji="1" lang="en-US" altLang="zh-TW" dirty="0" smtClean="0"/>
              <a:t>IM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9/23	</a:t>
            </a:r>
            <a:r>
              <a:rPr kumimoji="1" lang="zh-TW" altLang="en-US" dirty="0" smtClean="0"/>
              <a:t>選擇</a:t>
            </a:r>
            <a:r>
              <a:rPr kumimoji="1" lang="en-US" altLang="zh-TW" dirty="0" err="1" smtClean="0"/>
              <a:t>Zulip</a:t>
            </a:r>
            <a:endParaRPr kumimoji="1" lang="en-US" altLang="zh-TW" dirty="0" smtClean="0"/>
          </a:p>
          <a:p>
            <a:r>
              <a:rPr kumimoji="1" lang="en-US" altLang="zh-TW" dirty="0" smtClean="0"/>
              <a:t>10/8	</a:t>
            </a:r>
            <a:r>
              <a:rPr kumimoji="1" lang="zh-TW" altLang="en-US" dirty="0" smtClean="0"/>
              <a:t>放棄</a:t>
            </a:r>
            <a:r>
              <a:rPr kumimoji="1" lang="en-US" altLang="zh-TW" dirty="0" err="1"/>
              <a:t>Z</a:t>
            </a:r>
            <a:r>
              <a:rPr kumimoji="1" lang="en-US" altLang="zh-TW" dirty="0" err="1" smtClean="0"/>
              <a:t>ulip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Build</a:t>
            </a:r>
            <a:r>
              <a:rPr kumimoji="1" lang="zh-TW" altLang="en-US" dirty="0" smtClean="0"/>
              <a:t>不起來</a:t>
            </a:r>
            <a:endParaRPr kumimoji="1" lang="en-US" altLang="zh-TW" dirty="0" smtClean="0"/>
          </a:p>
          <a:p>
            <a:r>
              <a:rPr kumimoji="1" lang="en-US" altLang="zh-TW" dirty="0" smtClean="0"/>
              <a:t>10/8 	</a:t>
            </a:r>
            <a:r>
              <a:rPr kumimoji="1" lang="zh-TW" altLang="en-US" dirty="0" smtClean="0"/>
              <a:t>選擇</a:t>
            </a:r>
            <a:r>
              <a:rPr kumimoji="1" lang="en-US" altLang="zh-TW" dirty="0"/>
              <a:t>T</a:t>
            </a:r>
            <a:r>
              <a:rPr kumimoji="1" lang="en-US" altLang="zh-TW" dirty="0" smtClean="0"/>
              <a:t>elegram</a:t>
            </a:r>
          </a:p>
          <a:p>
            <a:r>
              <a:rPr kumimoji="1" lang="en-US" altLang="zh-TW" dirty="0" smtClean="0"/>
              <a:t>10/11	</a:t>
            </a:r>
            <a:r>
              <a:rPr kumimoji="1" lang="zh-TW" altLang="en-US" dirty="0" smtClean="0"/>
              <a:t>放棄</a:t>
            </a:r>
            <a:r>
              <a:rPr kumimoji="1" lang="en-US" altLang="zh-TW" dirty="0" smtClean="0"/>
              <a:t>Telegram</a:t>
            </a:r>
          </a:p>
          <a:p>
            <a:pPr lvl="1"/>
            <a:r>
              <a:rPr kumimoji="1" lang="zh-TW" altLang="en-US" dirty="0" smtClean="0"/>
              <a:t>沒有</a:t>
            </a:r>
            <a:r>
              <a:rPr kumimoji="1" lang="en-US" altLang="zh-TW" dirty="0" smtClean="0"/>
              <a:t>Server</a:t>
            </a:r>
            <a:r>
              <a:rPr kumimoji="1" lang="zh-TW" altLang="en-US" dirty="0" smtClean="0"/>
              <a:t>端</a:t>
            </a:r>
            <a:endParaRPr kumimoji="1" lang="en-US" altLang="zh-TW" dirty="0" smtClean="0"/>
          </a:p>
          <a:p>
            <a:r>
              <a:rPr kumimoji="1" lang="en-US" altLang="zh-TW" dirty="0" smtClean="0"/>
              <a:t>10/11	</a:t>
            </a:r>
            <a:r>
              <a:rPr kumimoji="1" lang="zh-TW" altLang="en-US" dirty="0" smtClean="0"/>
              <a:t>選擇</a:t>
            </a:r>
            <a:r>
              <a:rPr kumimoji="1" lang="en-US" altLang="zh-TW" dirty="0" smtClean="0"/>
              <a:t>XMPP</a:t>
            </a:r>
            <a:r>
              <a:rPr kumimoji="1" lang="zh-TW" altLang="en-US" dirty="0" smtClean="0"/>
              <a:t>協定的</a:t>
            </a:r>
            <a:r>
              <a:rPr kumimoji="1" lang="en-US" altLang="zh-TW" dirty="0" smtClean="0"/>
              <a:t>Conversation</a:t>
            </a:r>
          </a:p>
          <a:p>
            <a:r>
              <a:rPr kumimoji="1" lang="en-US" altLang="zh-TW" dirty="0" smtClean="0"/>
              <a:t>10/15	</a:t>
            </a:r>
            <a:r>
              <a:rPr kumimoji="1" lang="zh-TW" altLang="en-US" dirty="0" smtClean="0"/>
              <a:t>回歸</a:t>
            </a:r>
            <a:r>
              <a:rPr kumimoji="1" lang="en-US" altLang="zh-TW" dirty="0" err="1" smtClean="0"/>
              <a:t>Zulip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4204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Demonstration(/)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40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scoreUI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31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Demonstration(/)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41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scoreUI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31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WBS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42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91598857"/>
              </p:ext>
            </p:extLst>
          </p:nvPr>
        </p:nvGraphicFramePr>
        <p:xfrm>
          <a:off x="791670" y="1162790"/>
          <a:ext cx="7938180" cy="5614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884"/>
                <a:gridCol w="736600"/>
                <a:gridCol w="635000"/>
                <a:gridCol w="787400"/>
                <a:gridCol w="495300"/>
                <a:gridCol w="600124"/>
                <a:gridCol w="484832"/>
                <a:gridCol w="596900"/>
                <a:gridCol w="1066800"/>
                <a:gridCol w="815340"/>
              </a:tblGrid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confidence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65%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z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0.385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divisor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1.869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/>
                        </a:rPr>
                        <a:t>final prediction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 dirty="0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97.829 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task#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worst case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best case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most likely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avg case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sigma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sigma^2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final work time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predicted?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Survey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10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10.167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3.745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14.025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v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CHT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比較</a:t>
                      </a:r>
                      <a:r>
                        <a:rPr lang="en-US" altLang="zh-CHT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IM</a:t>
                      </a:r>
                      <a:endParaRPr lang="zh-CHT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2.000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0.000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0.000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x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測試</a:t>
                      </a: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IM</a:t>
                      </a:r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可架設性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3.167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1.605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2.576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v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需求分析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5.000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2.140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4.580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10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x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需求擷取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3.000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1.070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1.145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x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訂定目標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2.000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1.070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1.145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v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撰寫系統文件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5.833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1.605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2.576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10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x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HT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trace </a:t>
                      </a:r>
                      <a:r>
                        <a:rPr lang="zh-CHT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系統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20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12.167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8.025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64.399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30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x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發展系統架構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10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9.833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2.675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7.155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x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資料傳輸內容設計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4.833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2.675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7.155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v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搖一搖系統設計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5.667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2.140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4.580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x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定位系統設計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4.833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2.675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7.155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v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後端系統設計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5.167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1.605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2.576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x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定位系統實作</a:t>
                      </a: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+</a:t>
                      </a:r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測試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4.000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1.070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1.145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v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搖一搖系統實作</a:t>
                      </a: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+</a:t>
                      </a:r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測試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4.000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1.070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1.145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x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後端系統實作</a:t>
                      </a: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+</a:t>
                      </a:r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測試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4.000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1.070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1.145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v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整合系統</a:t>
                      </a:r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+</a:t>
                      </a:r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測試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4.833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1.605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2.576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x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系統測試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3.000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1.070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1.145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i="0" u="none" strike="noStrike" dirty="0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x</a:t>
                      </a:r>
                    </a:p>
                  </a:txBody>
                  <a:tcPr marL="12700" marR="12700" marT="54000" marB="0" anchor="ctr"/>
                </a:tc>
              </a:tr>
              <a:tr h="263652">
                <a:tc>
                  <a:txBody>
                    <a:bodyPr/>
                    <a:lstStyle/>
                    <a:p>
                      <a:pPr algn="l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127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58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94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93.500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11.235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126.223 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FF"/>
                          </a:solidFill>
                          <a:effectLst/>
                          <a:latin typeface="新細明體"/>
                        </a:rPr>
                        <a:t>122</a:t>
                      </a:r>
                    </a:p>
                  </a:txBody>
                  <a:tcPr marL="12700" marR="12700" marT="540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12700" marR="12700" marT="540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88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8" name="圖片 7" descr="APPLE SSD SM0256G Media2:Users:Hank:Desktop:螢幕快照 2017-10-15 下午8.42.2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8" y="86042"/>
            <a:ext cx="4281805" cy="66859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43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6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Code statistics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44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smtClean="0"/>
              <a:t>Original Java Code in </a:t>
            </a:r>
            <a:r>
              <a:rPr kumimoji="1" lang="en-US" altLang="zh-TW" dirty="0" err="1" smtClean="0"/>
              <a:t>Zulip</a:t>
            </a:r>
            <a:r>
              <a:rPr kumimoji="1" lang="en-US" altLang="zh-TW" dirty="0" smtClean="0"/>
              <a:t>-android</a:t>
            </a:r>
          </a:p>
          <a:p>
            <a:pPr lvl="1"/>
            <a:r>
              <a:rPr kumimoji="1" lang="en-US" altLang="zh-TW" dirty="0" smtClean="0"/>
              <a:t>Code: </a:t>
            </a:r>
            <a:r>
              <a:rPr lang="is-IS" altLang="zh-TW" dirty="0" smtClean="0"/>
              <a:t>13599</a:t>
            </a:r>
          </a:p>
          <a:p>
            <a:pPr lvl="1"/>
            <a:r>
              <a:rPr kumimoji="1" lang="is-IS" altLang="zh-TW" dirty="0" smtClean="0"/>
              <a:t>File: </a:t>
            </a:r>
            <a:r>
              <a:rPr lang="tr-TR" altLang="zh-TW" dirty="0"/>
              <a:t>126</a:t>
            </a:r>
            <a:endParaRPr kumimoji="1" lang="en-US" altLang="zh-TW" dirty="0"/>
          </a:p>
          <a:p>
            <a:r>
              <a:rPr kumimoji="1" lang="en-US" altLang="zh-TW" dirty="0" smtClean="0"/>
              <a:t>Modified Java </a:t>
            </a:r>
            <a:r>
              <a:rPr kumimoji="1" lang="en-US" altLang="zh-TW" dirty="0"/>
              <a:t>Code in </a:t>
            </a:r>
            <a:r>
              <a:rPr kumimoji="1" lang="en-US" altLang="zh-TW" dirty="0" err="1"/>
              <a:t>Zulip</a:t>
            </a:r>
            <a:r>
              <a:rPr kumimoji="1" lang="en-US" altLang="zh-TW" dirty="0"/>
              <a:t>-android</a:t>
            </a:r>
          </a:p>
          <a:p>
            <a:pPr lvl="1"/>
            <a:r>
              <a:rPr kumimoji="1" lang="en-US" altLang="zh-TW" dirty="0" smtClean="0"/>
              <a:t>Cod  :</a:t>
            </a:r>
            <a:r>
              <a:rPr lang="is-IS" altLang="zh-TW" dirty="0" smtClean="0"/>
              <a:t>14310</a:t>
            </a:r>
          </a:p>
          <a:p>
            <a:pPr lvl="1"/>
            <a:r>
              <a:rPr kumimoji="1" lang="is-IS" altLang="zh-TW" dirty="0" smtClean="0"/>
              <a:t>File: </a:t>
            </a:r>
            <a:r>
              <a:rPr lang="is-IS" altLang="zh-TW" dirty="0"/>
              <a:t>133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810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Coding</a:t>
            </a:r>
            <a:r>
              <a:rPr kumimoji="1" lang="zh-TW" altLang="en-US" dirty="0" smtClean="0"/>
              <a:t>貢獻表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 smtClean="0"/>
              <a:t>前端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神仙</a:t>
            </a:r>
            <a:r>
              <a:rPr kumimoji="1" lang="en-US" altLang="zh-TW" dirty="0" smtClean="0"/>
              <a:t>	</a:t>
            </a:r>
            <a:r>
              <a:rPr kumimoji="1" lang="zh-TW" altLang="en-US" dirty="0" smtClean="0"/>
              <a:t>王瀚磊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搖一搖</a:t>
            </a:r>
            <a:r>
              <a:rPr kumimoji="1" lang="en-US" altLang="zh-TW" dirty="0" smtClean="0"/>
              <a:t>	</a:t>
            </a:r>
            <a:r>
              <a:rPr kumimoji="1" lang="zh-TW" altLang="en-US" dirty="0" smtClean="0"/>
              <a:t>王瀚磊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李</a:t>
            </a:r>
            <a:r>
              <a:rPr kumimoji="1" lang="zh-TW" altLang="en-US" dirty="0"/>
              <a:t>旭</a:t>
            </a:r>
            <a:r>
              <a:rPr kumimoji="1" lang="zh-TW" altLang="en-US" dirty="0" smtClean="0"/>
              <a:t>恩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陳立誠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位置</a:t>
            </a:r>
            <a:r>
              <a:rPr kumimoji="1" lang="en-US" altLang="zh-TW" dirty="0" smtClean="0"/>
              <a:t>	</a:t>
            </a:r>
            <a:r>
              <a:rPr kumimoji="1" lang="zh-TW" altLang="en-US" dirty="0" smtClean="0"/>
              <a:t>王瀚磊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李</a:t>
            </a:r>
            <a:r>
              <a:rPr kumimoji="1" lang="zh-TW" altLang="en-US" dirty="0"/>
              <a:t>旭恩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地圖</a:t>
            </a:r>
            <a:r>
              <a:rPr kumimoji="1" lang="en-US" altLang="zh-TW" dirty="0" smtClean="0"/>
              <a:t>	</a:t>
            </a:r>
            <a:r>
              <a:rPr kumimoji="1" lang="zh-TW" altLang="en-US" dirty="0" smtClean="0"/>
              <a:t>王瀚磊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高睦修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王本奕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Bonus	</a:t>
            </a:r>
            <a:r>
              <a:rPr kumimoji="1" lang="zh-TW" altLang="en-US" dirty="0"/>
              <a:t>王瀚磊</a:t>
            </a:r>
            <a:r>
              <a:rPr kumimoji="1" lang="en-US" altLang="zh-TW" dirty="0"/>
              <a:t> </a:t>
            </a:r>
            <a:r>
              <a:rPr kumimoji="1" lang="zh-TW" altLang="en-US" dirty="0"/>
              <a:t>李旭恩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Score	</a:t>
            </a:r>
            <a:r>
              <a:rPr kumimoji="1" lang="zh-TW" altLang="en-US" dirty="0"/>
              <a:t>王瀚磊</a:t>
            </a:r>
            <a:r>
              <a:rPr kumimoji="1" lang="en-US" altLang="zh-TW" dirty="0"/>
              <a:t> </a:t>
            </a:r>
            <a:r>
              <a:rPr kumimoji="1" lang="zh-TW" altLang="en-US" dirty="0"/>
              <a:t>李旭</a:t>
            </a:r>
            <a:r>
              <a:rPr kumimoji="1" lang="zh-TW" altLang="en-US" dirty="0" smtClean="0"/>
              <a:t>恩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王本奕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整合</a:t>
            </a:r>
            <a:r>
              <a:rPr kumimoji="1" lang="en-US" altLang="zh-TW" dirty="0" smtClean="0"/>
              <a:t>	</a:t>
            </a:r>
            <a:r>
              <a:rPr kumimoji="1" lang="zh-TW" altLang="en-US" dirty="0"/>
              <a:t>王瀚磊</a:t>
            </a:r>
            <a:r>
              <a:rPr kumimoji="1" lang="en-US" altLang="zh-TW" dirty="0"/>
              <a:t> </a:t>
            </a:r>
            <a:r>
              <a:rPr kumimoji="1" lang="zh-TW" altLang="en-US" dirty="0"/>
              <a:t>李旭恩</a:t>
            </a:r>
            <a:endParaRPr kumimoji="1" lang="en-US" altLang="zh-TW" dirty="0" smtClean="0"/>
          </a:p>
          <a:p>
            <a:r>
              <a:rPr kumimoji="1" lang="zh-TW" altLang="en-US" dirty="0" smtClean="0"/>
              <a:t>後端</a:t>
            </a:r>
            <a:r>
              <a:rPr kumimoji="1" lang="en-US" altLang="zh-TW" dirty="0" smtClean="0"/>
              <a:t>	</a:t>
            </a:r>
          </a:p>
          <a:p>
            <a:pPr lvl="1"/>
            <a:r>
              <a:rPr kumimoji="1" lang="zh-TW" altLang="en-US" dirty="0" smtClean="0"/>
              <a:t>小囉囉</a:t>
            </a:r>
            <a:r>
              <a:rPr kumimoji="1" lang="en-US" altLang="zh-TW" dirty="0"/>
              <a:t>	</a:t>
            </a:r>
            <a:r>
              <a:rPr kumimoji="1" lang="zh-TW" altLang="en-US" dirty="0" smtClean="0"/>
              <a:t>綦家志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112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WBS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6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6" name="圖片 5" descr="螢幕快照 2018-01-07 下午7.06.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3569"/>
            <a:ext cx="9000383" cy="4664432"/>
          </a:xfrm>
          <a:prstGeom prst="rect">
            <a:avLst/>
          </a:prstGeom>
        </p:spPr>
      </p:pic>
      <p:pic>
        <p:nvPicPr>
          <p:cNvPr id="4" name="圖片 3" descr="螢幕快照 2018-01-08 下午9.42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92" y="245315"/>
            <a:ext cx="1830656" cy="20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3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Milestone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7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80287469"/>
              </p:ext>
            </p:extLst>
          </p:nvPr>
        </p:nvGraphicFramePr>
        <p:xfrm>
          <a:off x="612775" y="1600196"/>
          <a:ext cx="7450343" cy="383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061"/>
                <a:gridCol w="1915160"/>
                <a:gridCol w="1845061"/>
                <a:gridCol w="1845061"/>
              </a:tblGrid>
              <a:tr h="460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編號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里程碑項目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預期完成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實際完成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0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M1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決定</a:t>
                      </a:r>
                      <a:r>
                        <a:rPr lang="en-US" sz="2000" kern="10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IM</a:t>
                      </a:r>
                      <a:r>
                        <a:rPr lang="zh-TW" sz="2000" kern="10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與應用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2017/10/15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2017/10/15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0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M2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需求文件產出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2017/10/24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2017/11/8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0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M3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設計文件產出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2017/11/7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2017/12/4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0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M4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模組驗收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2017/11/21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2017/12/31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0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M5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系統原始碼產出 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2017/12/12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2018/1/7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0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M6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測試文件產出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2017/12/19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2018/1/7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09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M7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 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Times New Roman"/>
                          <a:ea typeface="標楷體"/>
                          <a:cs typeface="Times New Roman"/>
                        </a:rPr>
                        <a:t>驗收測試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2017/12/26</a:t>
                      </a:r>
                      <a:endParaRPr lang="zh-TW" sz="2000" kern="10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/>
                          <a:ea typeface="新細明體"/>
                          <a:cs typeface="Times New Roman"/>
                        </a:rPr>
                        <a:t>2018/1/7</a:t>
                      </a:r>
                      <a:endParaRPr lang="zh-TW" sz="2000" kern="100" dirty="0">
                        <a:effectLst/>
                        <a:latin typeface="Times New Roman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31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工具介紹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8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zh-TW" dirty="0"/>
              <a:t>本專案使用的即時通訊系統為</a:t>
            </a:r>
            <a:r>
              <a:rPr lang="en-US" altLang="zh-TW" dirty="0" err="1" smtClean="0"/>
              <a:t>Zulip</a:t>
            </a:r>
            <a:endParaRPr lang="en-US" altLang="zh-TW" dirty="0" smtClean="0"/>
          </a:p>
          <a:p>
            <a:r>
              <a:rPr lang="zh-TW" altLang="zh-TW" dirty="0" smtClean="0"/>
              <a:t>資料庫</a:t>
            </a:r>
            <a:r>
              <a:rPr lang="zh-TW" altLang="zh-TW" dirty="0"/>
              <a:t>為</a:t>
            </a:r>
            <a:r>
              <a:rPr lang="en-US" altLang="zh-TW" dirty="0" err="1"/>
              <a:t>Postgre</a:t>
            </a:r>
            <a:r>
              <a:rPr lang="en-US" altLang="zh-TW" dirty="0"/>
              <a:t> SQL </a:t>
            </a:r>
            <a:r>
              <a:rPr lang="en-US" altLang="zh-TW" dirty="0" smtClean="0"/>
              <a:t>9.1</a:t>
            </a:r>
            <a:endParaRPr lang="en-US" altLang="zh-TW" dirty="0"/>
          </a:p>
          <a:p>
            <a:r>
              <a:rPr lang="zh-TW" altLang="zh-TW" dirty="0" smtClean="0"/>
              <a:t>程式語</a:t>
            </a:r>
            <a:r>
              <a:rPr lang="zh-TW" altLang="zh-TW" dirty="0"/>
              <a:t>言</a:t>
            </a:r>
            <a:r>
              <a:rPr lang="zh-TW" altLang="zh-TW" dirty="0" smtClean="0"/>
              <a:t>為</a:t>
            </a:r>
            <a:r>
              <a:rPr lang="en-US" altLang="zh-TW" dirty="0" smtClean="0"/>
              <a:t>Python3.5.2</a:t>
            </a:r>
            <a:endParaRPr lang="en-US" altLang="zh-TW" dirty="0"/>
          </a:p>
          <a:p>
            <a:r>
              <a:rPr lang="zh-TW" altLang="zh-TW" dirty="0" smtClean="0"/>
              <a:t>環境為</a:t>
            </a:r>
            <a:r>
              <a:rPr lang="en-US" altLang="zh-TW" dirty="0"/>
              <a:t>U</a:t>
            </a:r>
            <a:r>
              <a:rPr lang="en-US" altLang="zh-TW" dirty="0" smtClean="0"/>
              <a:t>buntu 16.04</a:t>
            </a:r>
            <a:endParaRPr lang="en-US" altLang="zh-TW" dirty="0"/>
          </a:p>
          <a:p>
            <a:r>
              <a:rPr lang="zh-TW" altLang="zh-TW" dirty="0" smtClean="0"/>
              <a:t>手機</a:t>
            </a:r>
            <a:r>
              <a:rPr lang="en-US" altLang="zh-TW" dirty="0"/>
              <a:t>client</a:t>
            </a:r>
            <a:r>
              <a:rPr lang="zh-TW" altLang="zh-TW" dirty="0"/>
              <a:t>端使用</a:t>
            </a:r>
            <a:r>
              <a:rPr lang="en-US" altLang="zh-TW" dirty="0"/>
              <a:t>Android </a:t>
            </a:r>
            <a:r>
              <a:rPr lang="en-US" altLang="zh-TW" dirty="0" smtClean="0"/>
              <a:t>Studio3.0.1 </a:t>
            </a:r>
            <a:r>
              <a:rPr lang="zh-TW" altLang="zh-TW" dirty="0" smtClean="0"/>
              <a:t>開發</a:t>
            </a:r>
            <a:endParaRPr lang="en-US" altLang="zh-TW" dirty="0" smtClean="0"/>
          </a:p>
          <a:p>
            <a:r>
              <a:rPr lang="zh-TW" altLang="zh-TW" dirty="0" smtClean="0"/>
              <a:t>使用套</a:t>
            </a:r>
            <a:r>
              <a:rPr lang="zh-TW" altLang="zh-TW" dirty="0"/>
              <a:t>件</a:t>
            </a:r>
            <a:r>
              <a:rPr lang="zh-TW" altLang="zh-TW" dirty="0" smtClean="0"/>
              <a:t>包含</a:t>
            </a:r>
            <a:r>
              <a:rPr lang="en-US" altLang="zh-TW" dirty="0"/>
              <a:t>A</a:t>
            </a:r>
            <a:r>
              <a:rPr lang="en-US" altLang="zh-TW" dirty="0" smtClean="0"/>
              <a:t>ndroid </a:t>
            </a:r>
            <a:r>
              <a:rPr lang="en-US" altLang="zh-TW" dirty="0"/>
              <a:t>SDK </a:t>
            </a:r>
            <a:r>
              <a:rPr lang="en-US" altLang="zh-TW" dirty="0" smtClean="0"/>
              <a:t>API24 (</a:t>
            </a:r>
            <a:r>
              <a:rPr lang="en-US" altLang="zh-TW" dirty="0" err="1" smtClean="0"/>
              <a:t>minSDK</a:t>
            </a:r>
            <a:r>
              <a:rPr lang="en-US" altLang="zh-TW" dirty="0" smtClean="0"/>
              <a:t> 14)</a:t>
            </a:r>
            <a:endParaRPr lang="en-US" altLang="zh-TW" dirty="0"/>
          </a:p>
          <a:p>
            <a:r>
              <a:rPr lang="en-US" altLang="zh-TW" dirty="0" smtClean="0"/>
              <a:t>Google APIs</a:t>
            </a:r>
            <a:endParaRPr lang="en-US" altLang="zh-TW" dirty="0"/>
          </a:p>
          <a:p>
            <a:r>
              <a:rPr lang="en-US" altLang="zh-TW" dirty="0" smtClean="0"/>
              <a:t>Google </a:t>
            </a:r>
            <a:r>
              <a:rPr lang="en-US" altLang="zh-TW" dirty="0"/>
              <a:t>Play </a:t>
            </a:r>
            <a:r>
              <a:rPr lang="en-US" altLang="zh-TW" dirty="0" smtClean="0"/>
              <a:t>Services</a:t>
            </a:r>
            <a:endParaRPr lang="en-US" altLang="zh-TW" dirty="0"/>
          </a:p>
          <a:p>
            <a:r>
              <a:rPr lang="zh-TW" altLang="zh-TW" dirty="0" smtClean="0"/>
              <a:t>版本</a:t>
            </a:r>
            <a:r>
              <a:rPr lang="zh-TW" altLang="zh-TW" dirty="0"/>
              <a:t>控制</a:t>
            </a:r>
            <a:r>
              <a:rPr lang="zh-TW" altLang="zh-TW" dirty="0" smtClean="0"/>
              <a:t>使用</a:t>
            </a:r>
            <a:r>
              <a:rPr lang="en-US" altLang="zh-TW" dirty="0" err="1"/>
              <a:t>G</a:t>
            </a:r>
            <a:r>
              <a:rPr lang="en-US" altLang="zh-TW" dirty="0" err="1" smtClean="0"/>
              <a:t>itlab</a:t>
            </a:r>
            <a:endParaRPr lang="en-US" altLang="zh-TW" dirty="0" smtClean="0"/>
          </a:p>
          <a:p>
            <a:r>
              <a:rPr lang="en-US" altLang="zh-TW" dirty="0" smtClean="0"/>
              <a:t>Django1.8</a:t>
            </a:r>
            <a:endParaRPr lang="zh-TW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2658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知識技能需求 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86693260"/>
              </p:ext>
            </p:extLst>
          </p:nvPr>
        </p:nvGraphicFramePr>
        <p:xfrm>
          <a:off x="560424" y="1564950"/>
          <a:ext cx="8086143" cy="515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463"/>
                <a:gridCol w="576009"/>
                <a:gridCol w="1295245"/>
                <a:gridCol w="4402426"/>
              </a:tblGrid>
              <a:tr h="457317"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專業知識技能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人數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zh-TW" sz="1600" b="0" kern="100">
                          <a:effectLst/>
                          <a:latin typeface="+mj-ea"/>
                          <a:ea typeface="+mj-ea"/>
                        </a:rPr>
                        <a:t>預計受訓人員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說明</a:t>
                      </a:r>
                    </a:p>
                  </a:txBody>
                  <a:tcPr marL="68580" marR="68580" marT="0" marB="0"/>
                </a:tc>
              </a:tr>
              <a:tr h="457317"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sz="1600" b="0" kern="100" dirty="0" err="1" smtClean="0">
                          <a:effectLst/>
                          <a:latin typeface="+mj-ea"/>
                          <a:ea typeface="+mj-ea"/>
                        </a:rPr>
                        <a:t>Zulip</a:t>
                      </a:r>
                      <a:r>
                        <a:rPr lang="en-US" sz="1600" b="0" kern="100" dirty="0" smtClean="0">
                          <a:effectLst/>
                          <a:latin typeface="+mj-ea"/>
                          <a:ea typeface="+mj-ea"/>
                        </a:rPr>
                        <a:t> Client</a:t>
                      </a:r>
                      <a:endParaRPr lang="zh-TW" sz="16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altLang="zh-TW" sz="1600" b="0" kern="100" dirty="0" smtClean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zh-TW" sz="16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kumimoji="1" lang="zh-TW" altLang="en-US" sz="1600" b="0" dirty="0" smtClean="0">
                          <a:latin typeface="+mj-ea"/>
                          <a:ea typeface="+mj-ea"/>
                        </a:rPr>
                        <a:t>王瀚磊</a:t>
                      </a:r>
                      <a:endParaRPr kumimoji="1" lang="en-US" altLang="zh-TW" sz="1600" b="0" dirty="0" smtClean="0">
                        <a:latin typeface="+mj-ea"/>
                        <a:ea typeface="+mj-ea"/>
                      </a:endParaRPr>
                    </a:p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kumimoji="1" lang="zh-TW" altLang="en-US" sz="1600" b="0" dirty="0" smtClean="0">
                          <a:latin typeface="+mj-ea"/>
                          <a:ea typeface="+mj-ea"/>
                        </a:rPr>
                        <a:t>李旭恩</a:t>
                      </a:r>
                      <a:endParaRPr kumimoji="1" lang="en-US" altLang="zh-TW" sz="1600" b="0" dirty="0" smtClean="0">
                        <a:latin typeface="+mj-ea"/>
                        <a:ea typeface="+mj-ea"/>
                      </a:endParaRPr>
                    </a:p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kumimoji="1" lang="zh-TW" altLang="en-US" sz="1600" b="0" dirty="0" smtClean="0">
                          <a:latin typeface="+mj-ea"/>
                          <a:ea typeface="+mj-ea"/>
                        </a:rPr>
                        <a:t>高睦修</a:t>
                      </a:r>
                      <a:r>
                        <a:rPr kumimoji="1" lang="en-US" altLang="zh-TW" sz="1600" b="0" dirty="0" smtClean="0">
                          <a:latin typeface="+mj-ea"/>
                          <a:ea typeface="+mj-ea"/>
                        </a:rPr>
                        <a:t> </a:t>
                      </a:r>
                      <a:endParaRPr lang="zh-TW" sz="16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本專案所套用之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Instant Messenger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，</a:t>
                      </a:r>
                      <a:r>
                        <a:rPr lang="zh-TW" sz="1600" b="0" kern="100" dirty="0" smtClean="0">
                          <a:effectLst/>
                          <a:latin typeface="+mj-ea"/>
                          <a:ea typeface="+mj-ea"/>
                        </a:rPr>
                        <a:t>其</a:t>
                      </a:r>
                      <a:r>
                        <a:rPr lang="en-US" sz="1600" b="0" kern="100" dirty="0" smtClean="0">
                          <a:effectLst/>
                          <a:latin typeface="+mj-ea"/>
                          <a:ea typeface="+mj-ea"/>
                        </a:rPr>
                        <a:t>client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端原始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API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之應用與熟悉</a:t>
                      </a:r>
                    </a:p>
                  </a:txBody>
                  <a:tcPr marL="68580" marR="68580" marT="0" marB="0" anchor="ctr"/>
                </a:tc>
              </a:tr>
              <a:tr h="685976"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effectLst/>
                          <a:latin typeface="+mj-ea"/>
                          <a:ea typeface="+mj-ea"/>
                        </a:rPr>
                        <a:t>Zulip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sz="1600" b="0" kern="100" dirty="0" smtClean="0">
                          <a:effectLst/>
                          <a:latin typeface="+mj-ea"/>
                          <a:ea typeface="+mj-ea"/>
                        </a:rPr>
                        <a:t>Server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altLang="zh-TW" sz="1600" b="0" kern="100" dirty="0" smtClean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zh-TW" sz="16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kumimoji="1" lang="zh-TW" altLang="en-US" sz="1600" b="0" dirty="0" smtClean="0">
                          <a:latin typeface="+mj-ea"/>
                          <a:ea typeface="+mj-ea"/>
                        </a:rPr>
                        <a:t>綦家志</a:t>
                      </a:r>
                    </a:p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kumimoji="1" lang="zh-TW" altLang="en-US" sz="1600" b="0" dirty="0" smtClean="0">
                          <a:latin typeface="+mj-ea"/>
                          <a:ea typeface="+mj-ea"/>
                        </a:rPr>
                        <a:t>王本奕</a:t>
                      </a:r>
                    </a:p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kumimoji="1" lang="zh-TW" altLang="en-US" sz="1600" b="0" dirty="0" smtClean="0">
                          <a:latin typeface="+mj-ea"/>
                          <a:ea typeface="+mj-ea"/>
                        </a:rPr>
                        <a:t>陳立誠</a:t>
                      </a:r>
                      <a:endParaRPr lang="zh-TW" sz="16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本專案所套用之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Instant Messenger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，其</a:t>
                      </a:r>
                      <a:r>
                        <a:rPr lang="en-US" sz="1600" b="0" kern="100" dirty="0" smtClean="0">
                          <a:effectLst/>
                          <a:latin typeface="+mj-ea"/>
                          <a:ea typeface="+mj-ea"/>
                        </a:rPr>
                        <a:t>server</a:t>
                      </a:r>
                      <a:r>
                        <a:rPr lang="zh-TW" sz="1600" b="0" kern="100" dirty="0" smtClean="0">
                          <a:effectLst/>
                          <a:latin typeface="+mj-ea"/>
                          <a:ea typeface="+mj-ea"/>
                        </a:rPr>
                        <a:t>端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原始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API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之應用與熟悉</a:t>
                      </a:r>
                    </a:p>
                  </a:txBody>
                  <a:tcPr marL="68580" marR="68580" marT="0" marB="0" anchor="ctr"/>
                </a:tc>
              </a:tr>
              <a:tr h="1143293"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+mj-ea"/>
                          <a:ea typeface="+mj-ea"/>
                        </a:rPr>
                        <a:t>Google Map API</a:t>
                      </a:r>
                      <a:endParaRPr lang="zh-TW" sz="1600" b="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zh-TW" sz="1600" b="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zh-TW" sz="1600" b="0" kern="100">
                          <a:effectLst/>
                          <a:latin typeface="+mj-ea"/>
                          <a:ea typeface="+mj-ea"/>
                        </a:rPr>
                        <a:t>全體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在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client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端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(mobile)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上之定位系統係透過</a:t>
                      </a:r>
                      <a:r>
                        <a:rPr lang="en-US" sz="1600" b="0" kern="100" dirty="0" err="1">
                          <a:effectLst/>
                          <a:latin typeface="+mj-ea"/>
                          <a:ea typeface="+mj-ea"/>
                        </a:rPr>
                        <a:t>google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 map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之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API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取得其定位資訊，讓 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API 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從全球定位系統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 (GPS) 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及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sz="1600" b="0" kern="100" dirty="0" err="1">
                          <a:effectLst/>
                          <a:latin typeface="+mj-ea"/>
                          <a:ea typeface="+mj-ea"/>
                        </a:rPr>
                        <a:t>WiFi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與手機基地台訊號資料等可用的位置提供者，儘可能測定最精確的位置</a:t>
                      </a:r>
                    </a:p>
                  </a:txBody>
                  <a:tcPr marL="68580" marR="68580" marT="0" marB="0" anchor="ctr"/>
                </a:tc>
              </a:tr>
              <a:tr h="685976"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Android Studio </a:t>
                      </a:r>
                      <a:r>
                        <a:rPr lang="en-US" sz="1600" b="0" kern="100" dirty="0" smtClean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zh-TW" sz="16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zh-TW" sz="1600" b="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zh-TW" sz="1600" b="0" kern="100">
                          <a:effectLst/>
                          <a:latin typeface="+mj-ea"/>
                          <a:ea typeface="+mj-ea"/>
                        </a:rPr>
                        <a:t>全體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Client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端之應用皆採用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Android Studio </a:t>
                      </a:r>
                      <a:r>
                        <a:rPr lang="en-US" sz="1600" b="0" kern="100" dirty="0" smtClean="0"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zh-TW" sz="1600" b="0" kern="100" dirty="0" smtClean="0">
                          <a:effectLst/>
                          <a:latin typeface="+mj-ea"/>
                          <a:ea typeface="+mj-ea"/>
                        </a:rPr>
                        <a:t>作為開發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平台，因此全員需在專案進行前熟悉此開發工具</a:t>
                      </a:r>
                    </a:p>
                  </a:txBody>
                  <a:tcPr marL="68580" marR="68580" marT="0" marB="0" anchor="ctr"/>
                </a:tc>
              </a:tr>
              <a:tr h="457317"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+mj-ea"/>
                          <a:ea typeface="+mj-ea"/>
                        </a:rPr>
                        <a:t>Python 3</a:t>
                      </a:r>
                      <a:r>
                        <a:rPr lang="zh-TW" sz="1600" b="0" kern="100">
                          <a:effectLst/>
                          <a:latin typeface="+mj-ea"/>
                          <a:ea typeface="+mj-ea"/>
                        </a:rPr>
                        <a:t>程式設計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zh-TW" sz="1600" b="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zh-TW" sz="1600" b="0" kern="100">
                          <a:effectLst/>
                          <a:latin typeface="+mj-ea"/>
                          <a:ea typeface="+mj-ea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本專案的成員已有相關經驗</a:t>
                      </a:r>
                    </a:p>
                  </a:txBody>
                  <a:tcPr marL="68580" marR="68580" marT="0" marB="0" anchor="ctr"/>
                </a:tc>
              </a:tr>
              <a:tr h="914634"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+mj-ea"/>
                          <a:ea typeface="+mj-ea"/>
                        </a:rPr>
                        <a:t>PostgreSQL 9.1</a:t>
                      </a:r>
                      <a:endParaRPr lang="zh-TW" sz="1600" b="0" kern="10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altLang="zh-TW" sz="1600" b="0" kern="100" dirty="0" smtClean="0"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zh-TW" sz="1600" b="0" kern="1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zh-TW" sz="1600" b="0" kern="100">
                          <a:effectLst/>
                          <a:latin typeface="+mj-ea"/>
                          <a:ea typeface="+mj-ea"/>
                        </a:rPr>
                        <a:t>全體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4290" algn="ctr"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effectLst/>
                          <a:latin typeface="+mj-ea"/>
                          <a:ea typeface="+mj-ea"/>
                        </a:rPr>
                        <a:t>Zulip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 Server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端所使用之</a:t>
                      </a:r>
                      <a:r>
                        <a:rPr lang="en-US" sz="1600" b="0" kern="100" dirty="0">
                          <a:effectLst/>
                          <a:latin typeface="+mj-ea"/>
                          <a:ea typeface="+mj-ea"/>
                        </a:rPr>
                        <a:t>database</a:t>
                      </a:r>
                      <a:r>
                        <a:rPr lang="zh-TW" sz="1600" b="0" kern="100" dirty="0">
                          <a:effectLst/>
                          <a:latin typeface="+mj-ea"/>
                          <a:ea typeface="+mj-ea"/>
                        </a:rPr>
                        <a:t>，由於新增之定位功能需仰賴資料庫之擴充欄位及搜尋等功能，因此全員需在專案進行前熟悉此工具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37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中性色系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中性色系.thmx</Template>
  <TotalTime>517</TotalTime>
  <Words>2017</Words>
  <Application>Microsoft Macintosh PowerPoint</Application>
  <PresentationFormat>如螢幕大小 (4:3)</PresentationFormat>
  <Paragraphs>1102</Paragraphs>
  <Slides>44</Slides>
  <Notes>31</Notes>
  <HiddenSlides>12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5" baseType="lpstr">
      <vt:lpstr>中性色系</vt:lpstr>
      <vt:lpstr>Software Engineering GROUP 3 Shake and chat</vt:lpstr>
      <vt:lpstr>開會時間</vt:lpstr>
      <vt:lpstr>出席率</vt:lpstr>
      <vt:lpstr>選擇IM</vt:lpstr>
      <vt:lpstr>Coding貢獻表</vt:lpstr>
      <vt:lpstr>WBS</vt:lpstr>
      <vt:lpstr>Milestone</vt:lpstr>
      <vt:lpstr>工具介紹</vt:lpstr>
      <vt:lpstr>知識技能需求 </vt:lpstr>
      <vt:lpstr>開發流程</vt:lpstr>
      <vt:lpstr>開發流程</vt:lpstr>
      <vt:lpstr>Process Diagram</vt:lpstr>
      <vt:lpstr>System Architecture</vt:lpstr>
      <vt:lpstr>Front-end Class Diagram</vt:lpstr>
      <vt:lpstr>Front-end Class Diagram(left)</vt:lpstr>
      <vt:lpstr>Front-end Class Diagram(right)</vt:lpstr>
      <vt:lpstr>Back-end Class Diagram</vt:lpstr>
      <vt:lpstr>Sequence Diagram</vt:lpstr>
      <vt:lpstr>Sequence Diagram</vt:lpstr>
      <vt:lpstr>Sequence Diagram</vt:lpstr>
      <vt:lpstr>Front-End Test Case</vt:lpstr>
      <vt:lpstr>Front-End Test Case</vt:lpstr>
      <vt:lpstr>Front-End Test Case</vt:lpstr>
      <vt:lpstr>Front-End Test Case Result</vt:lpstr>
      <vt:lpstr>Back-End Test Case</vt:lpstr>
      <vt:lpstr>Back-End Test Case</vt:lpstr>
      <vt:lpstr>Back-End Test Case</vt:lpstr>
      <vt:lpstr>Back-End Test Case Result</vt:lpstr>
      <vt:lpstr>Risk</vt:lpstr>
      <vt:lpstr>Demo</vt:lpstr>
      <vt:lpstr>Discussion</vt:lpstr>
      <vt:lpstr>End</vt:lpstr>
      <vt:lpstr>Demonstration(/)</vt:lpstr>
      <vt:lpstr>Demonstration(/)</vt:lpstr>
      <vt:lpstr>Goal-driven Use Case Diagram</vt:lpstr>
      <vt:lpstr>Demonstration(/)</vt:lpstr>
      <vt:lpstr>Demonstration(/)</vt:lpstr>
      <vt:lpstr>Demonstration(/)</vt:lpstr>
      <vt:lpstr>Demonstration(/)</vt:lpstr>
      <vt:lpstr>Demonstration(/)</vt:lpstr>
      <vt:lpstr>Demonstration(/)</vt:lpstr>
      <vt:lpstr>WBS</vt:lpstr>
      <vt:lpstr>PowerPoint 簡報</vt:lpstr>
      <vt:lpstr>Code statistics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Shake and chat</dc:title>
  <dc:creator>立誠 陳</dc:creator>
  <cp:lastModifiedBy>立誠 陳</cp:lastModifiedBy>
  <cp:revision>94</cp:revision>
  <dcterms:created xsi:type="dcterms:W3CDTF">2018-01-07T08:57:16Z</dcterms:created>
  <dcterms:modified xsi:type="dcterms:W3CDTF">2018-01-08T14:21:31Z</dcterms:modified>
</cp:coreProperties>
</file>